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61" r:id="rId2"/>
    <p:sldId id="262" r:id="rId3"/>
    <p:sldId id="264" r:id="rId4"/>
    <p:sldId id="266" r:id="rId5"/>
    <p:sldId id="267" r:id="rId6"/>
    <p:sldId id="268" r:id="rId7"/>
    <p:sldId id="319" r:id="rId8"/>
    <p:sldId id="320" r:id="rId9"/>
    <p:sldId id="321" r:id="rId10"/>
    <p:sldId id="322" r:id="rId11"/>
    <p:sldId id="277" r:id="rId12"/>
    <p:sldId id="278" r:id="rId13"/>
    <p:sldId id="323" r:id="rId14"/>
    <p:sldId id="281" r:id="rId15"/>
    <p:sldId id="324" r:id="rId16"/>
    <p:sldId id="285" r:id="rId17"/>
    <p:sldId id="288" r:id="rId18"/>
    <p:sldId id="295" r:id="rId19"/>
    <p:sldId id="296" r:id="rId20"/>
    <p:sldId id="317" r:id="rId21"/>
    <p:sldId id="316" r:id="rId22"/>
    <p:sldId id="297" r:id="rId23"/>
    <p:sldId id="315" r:id="rId24"/>
    <p:sldId id="298" r:id="rId25"/>
    <p:sldId id="299" r:id="rId26"/>
    <p:sldId id="318" r:id="rId27"/>
    <p:sldId id="301" r:id="rId28"/>
    <p:sldId id="302" r:id="rId29"/>
    <p:sldId id="303" r:id="rId30"/>
    <p:sldId id="304" r:id="rId31"/>
    <p:sldId id="305" r:id="rId32"/>
    <p:sldId id="309" r:id="rId33"/>
    <p:sldId id="310" r:id="rId34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ane Kuhnla" initials="AK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2"/>
    <p:restoredTop sz="94574"/>
  </p:normalViewPr>
  <p:slideViewPr>
    <p:cSldViewPr snapToGrid="0" snapToObjects="1">
      <p:cViewPr varScale="1">
        <p:scale>
          <a:sx n="86" d="100"/>
          <a:sy n="86" d="100"/>
        </p:scale>
        <p:origin x="224" y="44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65FB846-FD3B-274A-9D08-15376E7E29FE}" type="datetimeFigureOut">
              <a:rPr lang="de-DE"/>
              <a:t>08.04.25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DBE20B5-0FDC-F649-87E1-627AB908C8FB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EC9EF9-DE0B-9725-DEBC-BB157F04258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C61FD-E872-1899-0DBE-4B4A4B4C04A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B64520-FFB0-6AAC-6FAA-9CE602CCC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A95157-F3B4-2243-2FBC-60AA51DC37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365964-2449-35C5-4AA9-FF08E2E43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64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https://www.data-to-viz.com/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https://www.data-to-viz.com/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41193-B05D-098B-CC10-6C486609A1F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D2D225-5885-88BE-CD6D-ECA2C3FF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EC89E0-CFAD-A1AE-9A61-252D5997B6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FB522F-69CA-AE22-B247-4681F10BD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878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720748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954876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https://www.data-to-viz.com/</a:t>
            </a:r>
            <a:endParaRPr/>
          </a:p>
        </p:txBody>
      </p:sp>
      <p:sp>
        <p:nvSpPr>
          <p:cNvPr id="9307252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BB67E20-433C-7385-02C6-3B271A5D61E2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7E48F-9460-4F06-9291-DB270B4B756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7619E7-0CD8-8161-5B56-78AB71C1A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734139-DFC4-B745-48BD-62759CABF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70A11C-E0B8-2D89-832C-98DBC8BC5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91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C4C537-5230-7EEA-F387-2ADB2F83DD79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Gruppenübung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9EF7E23-D927-753F-0263-EA3099F87A54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29323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512130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5576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350C59E-4C88-D00A-0897-EBEBF7678F30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1992A1-C83F-4EF2-BBA8-B27D375CF5FB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EC9EF9-DE0B-9725-DEBC-BB157F04258D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DED14-006C-D2BC-48DC-99C93C003B5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521717" name="Slide Image Placeholder 1">
            <a:extLst>
              <a:ext uri="{FF2B5EF4-FFF2-40B4-BE49-F238E27FC236}">
                <a16:creationId xmlns:a16="http://schemas.microsoft.com/office/drawing/2014/main" id="{A8F5CAB0-FC35-24EE-0B9E-8E03C6EB5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33106560" name="Notes Placeholder 2">
            <a:extLst>
              <a:ext uri="{FF2B5EF4-FFF2-40B4-BE49-F238E27FC236}">
                <a16:creationId xmlns:a16="http://schemas.microsoft.com/office/drawing/2014/main" id="{2CFD7B99-1AA3-EE8D-0F99-49EA70E66A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6764691" name="Slide Number Placeholder 3">
            <a:extLst>
              <a:ext uri="{FF2B5EF4-FFF2-40B4-BE49-F238E27FC236}">
                <a16:creationId xmlns:a16="http://schemas.microsoft.com/office/drawing/2014/main" id="{57EDD665-BD4F-E0D6-AB7D-5E2D67CE35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FA6F09-7A14-958F-23AA-3756BEE84297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602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B73ED-E7D6-8EE4-842C-6EADCC92C25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0F12A-2C24-2A04-0EB6-BD79E92E1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05FD6-D3F7-21F4-43CC-24EE6D13E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993F7-B364-62FD-8509-B2D3C13D8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1992A1-C83F-4EF2-BBA8-B27D375CF5FB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086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5217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331065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67646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FA6F09-7A14-958F-23AA-3756BEE84297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499B-1160-BCA0-FE2E-7EA949795B7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521717" name="Slide Image Placeholder 1">
            <a:extLst>
              <a:ext uri="{FF2B5EF4-FFF2-40B4-BE49-F238E27FC236}">
                <a16:creationId xmlns:a16="http://schemas.microsoft.com/office/drawing/2014/main" id="{51E55012-0374-DA23-6E4C-38CF6A5B2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33106560" name="Notes Placeholder 2">
            <a:extLst>
              <a:ext uri="{FF2B5EF4-FFF2-40B4-BE49-F238E27FC236}">
                <a16:creationId xmlns:a16="http://schemas.microsoft.com/office/drawing/2014/main" id="{4231CBF2-01C2-A2A1-1A97-85FF8F201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6764691" name="Slide Number Placeholder 3">
            <a:extLst>
              <a:ext uri="{FF2B5EF4-FFF2-40B4-BE49-F238E27FC236}">
                <a16:creationId xmlns:a16="http://schemas.microsoft.com/office/drawing/2014/main" id="{EDC9E1B4-EA48-B016-6A28-B8CAA9FE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FA6F09-7A14-958F-23AA-3756BEE84297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434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477111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985503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047591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323DBF-11AE-0E3A-55FB-83196344DFB4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5695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5299315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94391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243329-9C49-DE7A-6307-B84E79150892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A2987-F1E0-ED55-9BB2-C5C2A831307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80ACF-35C0-5726-4F9F-E4751A3BF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98284-92A2-D943-F7F5-50E52CA664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5D566-22A7-683F-D49F-61C21E548E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1992A1-C83F-4EF2-BBA8-B27D375CF5FB}" type="slidenum">
              <a:r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195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45036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81172142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35737875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31F097F-FF8B-9730-D513-DCB33B46670D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C4C537-5230-7EEA-F387-2ADB2F83DD79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1992A1-C83F-4EF2-BBA8-B27D375CF5FB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Gruppenübung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9EF7E23-D927-753F-0263-EA3099F87A54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21150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35740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839667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C80996-B120-7CDC-BFD1-369CCA068A85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A9603D-8BA7-5EB0-9579-59ACEECA4D20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BDA4EF-826F-B9AC-6335-C9B2C295C57D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9145D-726B-3EA2-2A0F-C5A14DA710B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C4FFD8-DE67-063C-1BA2-750BFF993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D4F8A5-BEBE-04EC-C492-02276E35C3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ECD54A-B5B6-1690-2C6A-39964D3B7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798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8C65D-D044-3AD8-9675-9F61D6C361C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F943B0-7C2B-7DE3-71F4-B7B2BC90B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D7D554-4C69-8926-0D59-AF98CF4B67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8B55-1BB6-F764-C317-2531AE7F2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92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47BD8-2B88-A842-BB09-B35E3A786FF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90C8A9-B393-C67A-9C16-EAD297027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ED8251-97D8-5DEC-333D-7F65489ED5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27823D-F0FA-8DEA-F3CC-583B2ACCE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DBE20B5-0FDC-F649-87E1-627AB908C8FB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28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0" y="5491100"/>
            <a:ext cx="12192000" cy="136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05848" y="914769"/>
            <a:ext cx="4742793" cy="36615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</a:t>
            </a:r>
            <a:br>
              <a:rPr lang="de-DE"/>
            </a:br>
            <a:r>
              <a:rPr lang="de-DE"/>
              <a:t>aussagekräftiger Satz über die Rolle des Labs</a:t>
            </a:r>
            <a:endParaRPr/>
          </a:p>
        </p:txBody>
      </p:sp>
      <p:pic>
        <p:nvPicPr>
          <p:cNvPr id="6" name="Grafik 5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63703" y="552701"/>
            <a:ext cx="6122448" cy="4454573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 bwMode="auto">
          <a:xfrm>
            <a:off x="604068" y="5625048"/>
            <a:ext cx="1633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 b="0">
                <a:solidFill>
                  <a:srgbClr val="631246"/>
                </a:solidFill>
                <a:latin typeface="Fraktion Sans"/>
              </a:rPr>
              <a:t>Realisiert durch </a:t>
            </a:r>
            <a:endParaRPr/>
          </a:p>
        </p:txBody>
      </p:sp>
      <p:sp>
        <p:nvSpPr>
          <p:cNvPr id="13" name="Textfeld 12"/>
          <p:cNvSpPr txBox="1"/>
          <p:nvPr userDrawn="1"/>
        </p:nvSpPr>
        <p:spPr bwMode="auto">
          <a:xfrm>
            <a:off x="9611583" y="5625048"/>
            <a:ext cx="1633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 b="0">
                <a:solidFill>
                  <a:srgbClr val="631246"/>
                </a:solidFill>
                <a:latin typeface="Fraktion Sans"/>
              </a:rPr>
              <a:t>Als Teil von </a:t>
            </a:r>
            <a:endParaRPr/>
          </a:p>
        </p:txBody>
      </p:sp>
      <p:pic>
        <p:nvPicPr>
          <p:cNvPr id="15" name="Grafik 14" descr="Logo von Gesellschaft für Informatik e.V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89412" y="6065951"/>
            <a:ext cx="1419804" cy="490276"/>
          </a:xfrm>
          <a:prstGeom prst="rect">
            <a:avLst/>
          </a:prstGeom>
        </p:spPr>
      </p:pic>
      <p:pic>
        <p:nvPicPr>
          <p:cNvPr id="17" name="Grafik 16" descr="Logo con Correlaid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837600" y="5969934"/>
            <a:ext cx="890948" cy="635281"/>
          </a:xfrm>
          <a:prstGeom prst="rect">
            <a:avLst/>
          </a:prstGeom>
        </p:spPr>
      </p:pic>
      <p:pic>
        <p:nvPicPr>
          <p:cNvPr id="19" name="Grafik 18" descr="Logo von Caritas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4485899" y="5965198"/>
            <a:ext cx="482739" cy="635281"/>
          </a:xfrm>
          <a:prstGeom prst="rect">
            <a:avLst/>
          </a:prstGeom>
        </p:spPr>
      </p:pic>
      <p:pic>
        <p:nvPicPr>
          <p:cNvPr id="23" name="Grafik 22" descr="Ein Bild, das Grafiken, Schrift, Grafikdesign, Kreis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709120" y="6081879"/>
            <a:ext cx="1231392" cy="473612"/>
          </a:xfrm>
          <a:prstGeom prst="rect">
            <a:avLst/>
          </a:prstGeom>
        </p:spPr>
      </p:pic>
      <p:sp>
        <p:nvSpPr>
          <p:cNvPr id="31" name="Textplatzhalter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73016" y="251045"/>
            <a:ext cx="3935411" cy="3016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631246"/>
                </a:solidFill>
                <a:latin typeface="Fraktion Sans"/>
              </a:defRPr>
            </a:lvl1pPr>
          </a:lstStyle>
          <a:p>
            <a:pPr lvl="0">
              <a:defRPr/>
            </a:pPr>
            <a:r>
              <a:rPr lang="de-DE"/>
              <a:t>11.11.11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7"/>
          <a:srcRect t="1" b="23473"/>
          <a:stretch/>
        </p:blipFill>
        <p:spPr bwMode="auto">
          <a:xfrm>
            <a:off x="6203889" y="5491100"/>
            <a:ext cx="2648802" cy="1429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10332" r="7340"/>
          <a:stretch/>
        </p:blipFill>
        <p:spPr bwMode="auto">
          <a:xfrm rot="4918897">
            <a:off x="-93790" y="1435272"/>
            <a:ext cx="7565054" cy="3972371"/>
          </a:xfrm>
          <a:prstGeom prst="rect">
            <a:avLst/>
          </a:prstGeom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5558971" y="1727199"/>
            <a:ext cx="6309260" cy="462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558971" y="510772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0" y="0"/>
            <a:ext cx="3385226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2" name="Grafik 11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384831">
            <a:off x="854322" y="2723215"/>
            <a:ext cx="2205202" cy="1124507"/>
          </a:xfrm>
          <a:prstGeom prst="rect">
            <a:avLst/>
          </a:prstGeom>
        </p:spPr>
      </p:pic>
      <p:pic>
        <p:nvPicPr>
          <p:cNvPr id="13" name="Grafik 12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 rot="1010146">
            <a:off x="2469817" y="1313887"/>
            <a:ext cx="1643758" cy="271899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14524437">
            <a:off x="1608830" y="1125664"/>
            <a:ext cx="1371600" cy="444500"/>
          </a:xfrm>
          <a:prstGeom prst="rect">
            <a:avLst/>
          </a:prstGeom>
        </p:spPr>
      </p:pic>
      <p:pic>
        <p:nvPicPr>
          <p:cNvPr id="16" name="Grafik 15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3042326" y="132317"/>
            <a:ext cx="685800" cy="685800"/>
          </a:xfrm>
          <a:prstGeom prst="rect">
            <a:avLst/>
          </a:prstGeom>
        </p:spPr>
      </p:pic>
      <p:pic>
        <p:nvPicPr>
          <p:cNvPr id="17" name="Grafik 16" descr="Ein Bild, das Entwurf, Schwarz, Schwarzweiß, Kunst enthält.&#10;&#10;Automatisch generierte Beschreibung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 rot="20834720">
            <a:off x="69843" y="692697"/>
            <a:ext cx="1625600" cy="2984500"/>
          </a:xfrm>
          <a:prstGeom prst="rect">
            <a:avLst/>
          </a:prstGeom>
        </p:spPr>
      </p:pic>
      <p:pic>
        <p:nvPicPr>
          <p:cNvPr id="19" name="Grafik 18" descr="Ein Bild, das Kreativität enthält.&#10;&#10;Automatisch generierte Beschreibung"/>
          <p:cNvPicPr>
            <a:picLocks noChangeAspect="1"/>
          </p:cNvPicPr>
          <p:nvPr userDrawn="1"/>
        </p:nvPicPr>
        <p:blipFill>
          <a:blip r:embed="rId8"/>
          <a:srcRect l="5850" b="42634"/>
          <a:stretch/>
        </p:blipFill>
        <p:spPr bwMode="auto">
          <a:xfrm>
            <a:off x="-32019" y="4434907"/>
            <a:ext cx="5424810" cy="2423093"/>
          </a:xfrm>
          <a:prstGeom prst="rect">
            <a:avLst/>
          </a:prstGeom>
        </p:spPr>
      </p:pic>
      <p:pic>
        <p:nvPicPr>
          <p:cNvPr id="7" name="Grafik 6" descr="Ein Bild, das Clipart, Grafiken, Kunst enthält.&#10;&#10;Automatisch generierte Beschreibung"/>
          <p:cNvPicPr>
            <a:picLocks noChangeAspect="1"/>
          </p:cNvPicPr>
          <p:nvPr userDrawn="1"/>
        </p:nvPicPr>
        <p:blipFill>
          <a:blip r:embed="rId9"/>
          <a:srcRect l="64581"/>
          <a:stretch/>
        </p:blipFill>
        <p:spPr bwMode="auto">
          <a:xfrm rot="814082">
            <a:off x="-494209" y="4148195"/>
            <a:ext cx="3947786" cy="28101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2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-1" y="0"/>
            <a:ext cx="609600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8" name="Grafik 7" descr="Ein Bild, das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43225" y="1011085"/>
            <a:ext cx="5324364" cy="3903199"/>
          </a:xfrm>
          <a:prstGeom prst="rect">
            <a:avLst/>
          </a:prstGeom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6708664" y="725390"/>
            <a:ext cx="5159566" cy="54947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870531" y="2647365"/>
            <a:ext cx="4173347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Worum geht’s?</a:t>
            </a:r>
            <a:endParaRPr/>
          </a:p>
        </p:txBody>
      </p:sp>
      <p:pic>
        <p:nvPicPr>
          <p:cNvPr id="2" name="Grafik 1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094529" y="5323888"/>
            <a:ext cx="2205202" cy="1124507"/>
          </a:xfrm>
          <a:prstGeom prst="rect">
            <a:avLst/>
          </a:prstGeom>
        </p:spPr>
      </p:pic>
      <p:pic>
        <p:nvPicPr>
          <p:cNvPr id="6" name="Grafik 5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 rot="15608453">
            <a:off x="927634" y="-45560"/>
            <a:ext cx="1450446" cy="239923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20936482">
            <a:off x="3075965" y="369095"/>
            <a:ext cx="1371600" cy="444500"/>
          </a:xfrm>
          <a:prstGeom prst="rect">
            <a:avLst/>
          </a:prstGeom>
        </p:spPr>
      </p:pic>
      <p:pic>
        <p:nvPicPr>
          <p:cNvPr id="20" name="Grafik 19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 rot="18588091">
            <a:off x="4700979" y="930748"/>
            <a:ext cx="685800" cy="685800"/>
          </a:xfrm>
          <a:prstGeom prst="rect">
            <a:avLst/>
          </a:prstGeom>
        </p:spPr>
      </p:pic>
      <p:pic>
        <p:nvPicPr>
          <p:cNvPr id="21" name="Grafik 20" descr="Ein Bild, das Entwurf, Schwarz, Schwarzweiß, Kunst enthält.&#10;&#10;Automatisch generierte Beschreibung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 rot="17042452">
            <a:off x="642685" y="4166494"/>
            <a:ext cx="1422039" cy="26107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4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-1" y="0"/>
            <a:ext cx="814538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1231316" y="1779963"/>
            <a:ext cx="6480925" cy="35861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2" name="Grafik 1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455374" y="6075683"/>
            <a:ext cx="1993715" cy="1016663"/>
          </a:xfrm>
          <a:prstGeom prst="rect">
            <a:avLst/>
          </a:prstGeom>
        </p:spPr>
      </p:pic>
      <p:pic>
        <p:nvPicPr>
          <p:cNvPr id="6" name="Grafik 5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5608453">
            <a:off x="3148" y="-426966"/>
            <a:ext cx="1954055" cy="323227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 rot="2228861">
            <a:off x="2605887" y="-140303"/>
            <a:ext cx="1636264" cy="530271"/>
          </a:xfrm>
          <a:prstGeom prst="rect">
            <a:avLst/>
          </a:prstGeom>
        </p:spPr>
      </p:pic>
      <p:pic>
        <p:nvPicPr>
          <p:cNvPr id="20" name="Grafik 19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18588091">
            <a:off x="4605683" y="165399"/>
            <a:ext cx="964427" cy="964427"/>
          </a:xfrm>
          <a:prstGeom prst="rect">
            <a:avLst/>
          </a:prstGeom>
        </p:spPr>
      </p:pic>
      <p:pic>
        <p:nvPicPr>
          <p:cNvPr id="21" name="Grafik 20" descr="Ein Bild, das Entwurf, Schwarz, Schwarzweiß, Kunst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 rot="16514857">
            <a:off x="325929" y="4142147"/>
            <a:ext cx="1810772" cy="3324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reativität enthält.&#10;&#10;Automatisch generierte Beschreibung mit geringer Zuverlässigkei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233689" flipH="1">
            <a:off x="-4156002" y="-4202327"/>
            <a:ext cx="13330182" cy="6828966"/>
          </a:xfrm>
          <a:prstGeom prst="rect">
            <a:avLst/>
          </a:prstGeom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1038975" y="2860430"/>
            <a:ext cx="10051055" cy="34490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82351" y="595434"/>
            <a:ext cx="7093223" cy="133643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2" name="Grafik 1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20296089">
            <a:off x="8921943" y="-1448890"/>
            <a:ext cx="8047882" cy="3479053"/>
          </a:xfrm>
          <a:prstGeom prst="rect">
            <a:avLst/>
          </a:prstGeom>
        </p:spPr>
      </p:pic>
      <p:pic>
        <p:nvPicPr>
          <p:cNvPr id="4" name="Grafik 3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1054" y="278822"/>
            <a:ext cx="2573837" cy="18726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rafiken, pink, Kreativität, Kuns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30751" t="51628"/>
          <a:stretch/>
        </p:blipFill>
        <p:spPr bwMode="auto">
          <a:xfrm rot="21308622">
            <a:off x="-149295" y="-379300"/>
            <a:ext cx="9505911" cy="2870426"/>
          </a:xfrm>
          <a:prstGeom prst="rect">
            <a:avLst/>
          </a:prstGeom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1038975" y="2860430"/>
            <a:ext cx="10051055" cy="34490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82351" y="595434"/>
            <a:ext cx="7093223" cy="133643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500">
                <a:solidFill>
                  <a:schemeClr val="bg1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2" name="Grafik 1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3"/>
          <a:srcRect t="600" r="56022" b="-1"/>
          <a:stretch/>
        </p:blipFill>
        <p:spPr bwMode="auto">
          <a:xfrm rot="20296089">
            <a:off x="9086023" y="-594100"/>
            <a:ext cx="3539320" cy="3458197"/>
          </a:xfrm>
          <a:prstGeom prst="rect">
            <a:avLst/>
          </a:prstGeom>
        </p:spPr>
      </p:pic>
      <p:pic>
        <p:nvPicPr>
          <p:cNvPr id="4" name="Grafik 3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1054" y="278822"/>
            <a:ext cx="2573837" cy="18726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29150" t="48472"/>
          <a:stretch/>
        </p:blipFill>
        <p:spPr bwMode="auto">
          <a:xfrm rot="21320280">
            <a:off x="-212687" y="-455343"/>
            <a:ext cx="9497449" cy="2986021"/>
          </a:xfrm>
          <a:prstGeom prst="rect">
            <a:avLst/>
          </a:prstGeom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1038975" y="2860430"/>
            <a:ext cx="10051055" cy="34490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82351" y="595434"/>
            <a:ext cx="7093223" cy="133643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5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2" name="Grafik 1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r="54996"/>
          <a:stretch/>
        </p:blipFill>
        <p:spPr bwMode="auto">
          <a:xfrm rot="20296089">
            <a:off x="9079228" y="-629499"/>
            <a:ext cx="3621882" cy="3479053"/>
          </a:xfrm>
          <a:prstGeom prst="rect">
            <a:avLst/>
          </a:prstGeom>
        </p:spPr>
      </p:pic>
      <p:pic>
        <p:nvPicPr>
          <p:cNvPr id="4" name="Grafik 3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461054" y="278822"/>
            <a:ext cx="2573837" cy="18726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auto">
          <a:xfrm>
            <a:off x="2496456" y="0"/>
            <a:ext cx="9695543" cy="6858000"/>
          </a:xfrm>
          <a:prstGeom prst="rect">
            <a:avLst/>
          </a:prstGeom>
          <a:solidFill>
            <a:srgbClr val="D5E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3158429" y="1878124"/>
            <a:ext cx="6309260" cy="44782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158429" y="510772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371840" y="367565"/>
            <a:ext cx="1633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 b="0">
                <a:solidFill>
                  <a:srgbClr val="631246"/>
                </a:solidFill>
                <a:latin typeface="Fraktion Sans"/>
              </a:rPr>
              <a:t>Realisiert durch </a:t>
            </a:r>
            <a:endParaRPr/>
          </a:p>
        </p:txBody>
      </p:sp>
      <p:sp>
        <p:nvSpPr>
          <p:cNvPr id="4" name="Textfeld 3"/>
          <p:cNvSpPr txBox="1"/>
          <p:nvPr userDrawn="1"/>
        </p:nvSpPr>
        <p:spPr bwMode="auto">
          <a:xfrm>
            <a:off x="413642" y="4018928"/>
            <a:ext cx="1633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 b="0">
                <a:solidFill>
                  <a:srgbClr val="631246"/>
                </a:solidFill>
                <a:latin typeface="Fraktion Sans"/>
              </a:rPr>
              <a:t>Gefördert von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413642" y="5483964"/>
            <a:ext cx="1633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 b="0">
                <a:solidFill>
                  <a:srgbClr val="631246"/>
                </a:solidFill>
                <a:latin typeface="Fraktion Sans"/>
              </a:rPr>
              <a:t>Als Teil von </a:t>
            </a:r>
            <a:endParaRPr/>
          </a:p>
        </p:txBody>
      </p:sp>
      <p:pic>
        <p:nvPicPr>
          <p:cNvPr id="12" name="Grafik 11" descr="Logo von Gesellschaft für Informatik e.V.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57184" y="808468"/>
            <a:ext cx="1419804" cy="490276"/>
          </a:xfrm>
          <a:prstGeom prst="rect">
            <a:avLst/>
          </a:prstGeom>
        </p:spPr>
      </p:pic>
      <p:pic>
        <p:nvPicPr>
          <p:cNvPr id="13" name="Grafik 12" descr="Logo con Correlai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94449" y="1535502"/>
            <a:ext cx="890948" cy="635281"/>
          </a:xfrm>
          <a:prstGeom prst="rect">
            <a:avLst/>
          </a:prstGeom>
        </p:spPr>
      </p:pic>
      <p:pic>
        <p:nvPicPr>
          <p:cNvPr id="14" name="Grafik 13" descr="Logo von Caritas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57184" y="2695387"/>
            <a:ext cx="482739" cy="635281"/>
          </a:xfrm>
          <a:prstGeom prst="rect">
            <a:avLst/>
          </a:prstGeom>
        </p:spPr>
      </p:pic>
      <p:pic>
        <p:nvPicPr>
          <p:cNvPr id="15" name="Grafik 14" descr="Logo des Bundesministerium für Familie, Senioren, Frauen und Jugend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475295" y="4415357"/>
            <a:ext cx="1683493" cy="635280"/>
          </a:xfrm>
          <a:prstGeom prst="rect">
            <a:avLst/>
          </a:prstGeom>
        </p:spPr>
      </p:pic>
      <p:pic>
        <p:nvPicPr>
          <p:cNvPr id="16" name="Grafik 15" descr="Ein Bild, das Grafiken, Schrift, Grafikdesign, Kreis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11179" y="5940795"/>
            <a:ext cx="1231392" cy="473612"/>
          </a:xfrm>
          <a:prstGeom prst="rect">
            <a:avLst/>
          </a:prstGeom>
        </p:spPr>
      </p:pic>
      <p:pic>
        <p:nvPicPr>
          <p:cNvPr id="18" name="Grafik 17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7"/>
          <a:srcRect r="53018"/>
          <a:stretch/>
        </p:blipFill>
        <p:spPr bwMode="auto">
          <a:xfrm rot="20296089">
            <a:off x="9073572" y="67785"/>
            <a:ext cx="3781046" cy="3479053"/>
          </a:xfrm>
          <a:prstGeom prst="rect">
            <a:avLst/>
          </a:prstGeom>
        </p:spPr>
      </p:pic>
      <p:pic>
        <p:nvPicPr>
          <p:cNvPr id="19" name="Grafik 18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9461054" y="864896"/>
            <a:ext cx="2573837" cy="18726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D5E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5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3273030">
            <a:off x="7213011" y="1009580"/>
            <a:ext cx="6053251" cy="261678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 bwMode="auto">
          <a:xfrm>
            <a:off x="9307286" y="-342900"/>
            <a:ext cx="3380014" cy="1293521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ln>
                <a:noFill/>
              </a:ln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0466613" y="538843"/>
            <a:ext cx="2873829" cy="2198726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ln>
                <a:noFill/>
              </a:ln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778918" y="2317973"/>
            <a:ext cx="5135480" cy="35894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78918" y="868976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19" name="Grafik 18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85064" y="228068"/>
            <a:ext cx="2449827" cy="1782446"/>
          </a:xfrm>
          <a:prstGeom prst="rect">
            <a:avLst/>
          </a:prstGeom>
        </p:spPr>
      </p:pic>
      <p:sp>
        <p:nvSpPr>
          <p:cNvPr id="10" name="Bildplatzhalter 5"/>
          <p:cNvSpPr>
            <a:spLocks noGrp="1"/>
          </p:cNvSpPr>
          <p:nvPr>
            <p:ph type="pic" sz="quarter" idx="14"/>
          </p:nvPr>
        </p:nvSpPr>
        <p:spPr bwMode="auto">
          <a:xfrm>
            <a:off x="6089442" y="2306748"/>
            <a:ext cx="4220063" cy="4323185"/>
          </a:xfrm>
          <a:prstGeom prst="roundRect">
            <a:avLst>
              <a:gd name="adj" fmla="val 4548"/>
            </a:avLst>
          </a:prstGeom>
          <a:blipFill>
            <a:blip r:embed="rId4"/>
            <a:srcRect l="3" r="-319"/>
            <a:stretch/>
          </a:blipFill>
          <a:effectLst>
            <a:softEdge rad="0"/>
          </a:effectLst>
        </p:spPr>
        <p:txBody>
          <a:bodyPr/>
          <a:lstStyle>
            <a:lvl1pPr marL="0" indent="0"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631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5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3273030">
            <a:off x="7213011" y="1009580"/>
            <a:ext cx="6053251" cy="261678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 bwMode="auto">
          <a:xfrm>
            <a:off x="9307286" y="-342900"/>
            <a:ext cx="3380014" cy="1293521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ln>
                <a:noFill/>
              </a:ln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0466613" y="538843"/>
            <a:ext cx="2873829" cy="2198726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ln>
                <a:noFill/>
              </a:ln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778918" y="2317973"/>
            <a:ext cx="5135480" cy="35894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chemeClr val="bg1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78918" y="868976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chemeClr val="bg1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19" name="Grafik 18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85064" y="228068"/>
            <a:ext cx="2449827" cy="1782446"/>
          </a:xfrm>
          <a:prstGeom prst="rect">
            <a:avLst/>
          </a:prstGeom>
        </p:spPr>
      </p:pic>
      <p:sp>
        <p:nvSpPr>
          <p:cNvPr id="10" name="Bildplatzhalter 5"/>
          <p:cNvSpPr>
            <a:spLocks noGrp="1"/>
          </p:cNvSpPr>
          <p:nvPr>
            <p:ph type="pic" sz="quarter" idx="14"/>
          </p:nvPr>
        </p:nvSpPr>
        <p:spPr bwMode="auto">
          <a:xfrm>
            <a:off x="6089442" y="2306748"/>
            <a:ext cx="4220063" cy="4323185"/>
          </a:xfrm>
          <a:prstGeom prst="roundRect">
            <a:avLst>
              <a:gd name="adj" fmla="val 4548"/>
            </a:avLst>
          </a:prstGeom>
          <a:blipFill>
            <a:blip r:embed="rId4"/>
            <a:srcRect l="3" r="-319"/>
            <a:stretch/>
          </a:blipFill>
          <a:effectLst>
            <a:softEdge rad="0"/>
          </a:effectLst>
        </p:spPr>
        <p:txBody>
          <a:bodyPr/>
          <a:lstStyle>
            <a:lvl1pPr marL="0" indent="0"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rcRect l="3665" r="254"/>
          <a:stretch/>
        </p:blipFill>
        <p:spPr bwMode="auto">
          <a:xfrm rot="21263370">
            <a:off x="-176398" y="777235"/>
            <a:ext cx="12526378" cy="5635986"/>
          </a:xfrm>
          <a:prstGeom prst="rect">
            <a:avLst/>
          </a:prstGeom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778918" y="3838318"/>
            <a:ext cx="7973196" cy="19437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78918" y="2496325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19" name="Grafik 18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829509" y="277188"/>
            <a:ext cx="2258669" cy="1643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730829" y="1598219"/>
            <a:ext cx="8360228" cy="36615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rgbClr val="9A1764"/>
                </a:solidFill>
                <a:latin typeface="Fraktion San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4000">
              <a:solidFill>
                <a:srgbClr val="FFFFFF"/>
              </a:solidFill>
              <a:latin typeface="Arial Nova Cond Light"/>
            </a:endParaRPr>
          </a:p>
        </p:txBody>
      </p:sp>
      <p:pic>
        <p:nvPicPr>
          <p:cNvPr id="8" name="Grafik 7" descr="Ein Bild, das Clipart, Symbol, Darstellung, Kuns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8199072" y="48619"/>
            <a:ext cx="9915659" cy="2499887"/>
          </a:xfrm>
          <a:prstGeom prst="rect">
            <a:avLst/>
          </a:prstGeom>
        </p:spPr>
      </p:pic>
      <p:pic>
        <p:nvPicPr>
          <p:cNvPr id="14" name="Grafik 13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7637861">
            <a:off x="5458120" y="-834972"/>
            <a:ext cx="1643758" cy="2718998"/>
          </a:xfrm>
          <a:prstGeom prst="rect">
            <a:avLst/>
          </a:prstGeom>
        </p:spPr>
      </p:pic>
      <p:pic>
        <p:nvPicPr>
          <p:cNvPr id="16" name="Grafik 15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 rot="20316181">
            <a:off x="10576845" y="511297"/>
            <a:ext cx="685800" cy="685800"/>
          </a:xfrm>
          <a:prstGeom prst="rect">
            <a:avLst/>
          </a:prstGeom>
        </p:spPr>
      </p:pic>
      <p:pic>
        <p:nvPicPr>
          <p:cNvPr id="18" name="Grafik 17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24826" y="5544766"/>
            <a:ext cx="1718888" cy="876519"/>
          </a:xfrm>
          <a:prstGeom prst="rect">
            <a:avLst/>
          </a:prstGeom>
        </p:spPr>
      </p:pic>
      <p:pic>
        <p:nvPicPr>
          <p:cNvPr id="20" name="Grafik 19" descr="Ein Bild, das Entwurf, Schwarz, Schwarzweiß, Kunst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 rot="14622334">
            <a:off x="4772146" y="4787458"/>
            <a:ext cx="1428580" cy="262278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 rot="5577819">
            <a:off x="10821307" y="3703077"/>
            <a:ext cx="1371600" cy="444500"/>
          </a:xfrm>
          <a:prstGeom prst="rect">
            <a:avLst/>
          </a:prstGeom>
        </p:spPr>
      </p:pic>
      <p:pic>
        <p:nvPicPr>
          <p:cNvPr id="24" name="Grafik 23" descr="Ein Bild, das Clipart, Symbol, Darstellung, Kunst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888253" y="5259780"/>
            <a:ext cx="9915659" cy="24998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_Bild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15" descr="Ein Bild, das Kreativität enthält.&#10;&#10;Automatisch generierte Beschreibung mit geringer Zuverlässigkei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420000" flipH="1">
            <a:off x="-297549" y="-841825"/>
            <a:ext cx="8883992" cy="4551212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481453" y="452988"/>
            <a:ext cx="6694979" cy="140091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zweizeilig</a:t>
            </a:r>
            <a:endParaRPr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81453" y="1972406"/>
            <a:ext cx="6694979" cy="11356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200">
                <a:solidFill>
                  <a:srgbClr val="9A1764"/>
                </a:solidFill>
                <a:latin typeface="Fraktion Sans"/>
              </a:defRPr>
            </a:lvl1pPr>
            <a:lvl2pPr marL="457200" indent="0">
              <a:buFontTx/>
              <a:buNone/>
              <a:defRPr>
                <a:solidFill>
                  <a:srgbClr val="9A1764"/>
                </a:solidFill>
                <a:latin typeface="Fraktion Sans"/>
              </a:defRPr>
            </a:lvl2pPr>
            <a:lvl3pPr marL="914400" indent="0">
              <a:buFontTx/>
              <a:buNone/>
              <a:defRPr>
                <a:latin typeface="Fraktion Sans"/>
              </a:defRPr>
            </a:lvl3pPr>
            <a:lvl4pPr marL="1371600" indent="0">
              <a:buNone/>
              <a:defRPr>
                <a:latin typeface="Fraktion Sans"/>
              </a:defRPr>
            </a:lvl4pPr>
            <a:lvl5pPr>
              <a:defRPr>
                <a:latin typeface="Fraktion Sans"/>
              </a:defRPr>
            </a:lvl5pPr>
          </a:lstStyle>
          <a:p>
            <a:pPr lvl="0">
              <a:defRPr/>
            </a:pPr>
            <a:r>
              <a:rPr lang="de-DE"/>
              <a:t>Hier steht eine Subheadline, vielleicht sogar zweizeilig</a:t>
            </a:r>
            <a:endParaRPr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2"/>
          </p:nvPr>
        </p:nvSpPr>
        <p:spPr bwMode="auto">
          <a:xfrm>
            <a:off x="481453" y="3820652"/>
            <a:ext cx="6694979" cy="25843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300">
                <a:solidFill>
                  <a:srgbClr val="631246"/>
                </a:solidFill>
                <a:latin typeface="Inter"/>
                <a:ea typeface="Inte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 bwMode="auto">
          <a:xfrm>
            <a:off x="7648168" y="325464"/>
            <a:ext cx="4220063" cy="5843774"/>
          </a:xfrm>
          <a:prstGeom prst="roundRect">
            <a:avLst>
              <a:gd name="adj" fmla="val 4548"/>
            </a:avLst>
          </a:prstGeom>
          <a:blipFill>
            <a:blip r:embed="rId3"/>
            <a:srcRect l="3" r="-319"/>
            <a:stretch/>
          </a:blipFill>
          <a:effectLst>
            <a:softEdge rad="0"/>
          </a:effectLst>
        </p:spPr>
        <p:txBody>
          <a:bodyPr/>
          <a:lstStyle>
            <a:lvl1pPr marL="0" indent="0"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chlussfolie_Konta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 descr="Ein Bild, das Clipart, Symbol, Grafiken, Kuns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r="7768" b="10575"/>
          <a:stretch/>
        </p:blipFill>
        <p:spPr bwMode="auto">
          <a:xfrm>
            <a:off x="156266" y="2121451"/>
            <a:ext cx="12191999" cy="4736549"/>
          </a:xfrm>
          <a:prstGeom prst="rect">
            <a:avLst/>
          </a:prstGeom>
        </p:spPr>
      </p:pic>
      <p:sp>
        <p:nvSpPr>
          <p:cNvPr id="5" name="Abgerundetes Rechteck 4"/>
          <p:cNvSpPr/>
          <p:nvPr userDrawn="1"/>
        </p:nvSpPr>
        <p:spPr bwMode="auto">
          <a:xfrm>
            <a:off x="2500393" y="2254567"/>
            <a:ext cx="7191214" cy="3148201"/>
          </a:xfrm>
          <a:prstGeom prst="roundRect">
            <a:avLst>
              <a:gd name="adj" fmla="val 3867"/>
            </a:avLst>
          </a:prstGeom>
          <a:solidFill>
            <a:srgbClr val="6312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90242" y="2573394"/>
            <a:ext cx="3757658" cy="523729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Fraktion Sans"/>
              </a:defRPr>
            </a:lvl1pPr>
            <a:lvl2pPr marL="457200" indent="0">
              <a:buFontTx/>
              <a:buNone/>
              <a:defRPr>
                <a:solidFill>
                  <a:srgbClr val="9A1764"/>
                </a:solidFill>
                <a:latin typeface="Fraktion Sans"/>
              </a:defRPr>
            </a:lvl2pPr>
            <a:lvl3pPr marL="914400" indent="0">
              <a:buFontTx/>
              <a:buNone/>
              <a:defRPr>
                <a:latin typeface="Fraktion Sans"/>
              </a:defRPr>
            </a:lvl3pPr>
            <a:lvl4pPr marL="1371600" indent="0">
              <a:buNone/>
              <a:defRPr>
                <a:latin typeface="Fraktion Sans"/>
              </a:defRPr>
            </a:lvl4pPr>
            <a:lvl5pPr>
              <a:defRPr>
                <a:latin typeface="Fraktion Sans"/>
              </a:defRPr>
            </a:lvl5pPr>
          </a:lstStyle>
          <a:p>
            <a:pPr lvl="0">
              <a:defRPr/>
            </a:pPr>
            <a:r>
              <a:rPr lang="de-DE"/>
              <a:t>Name Namerich</a:t>
            </a:r>
            <a:endParaRPr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090242" y="3271088"/>
            <a:ext cx="4316607" cy="1719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300">
                <a:solidFill>
                  <a:schemeClr val="bg1"/>
                </a:solidFill>
                <a:latin typeface="Inter"/>
                <a:ea typeface="Inte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Kontaktinformationen</a:t>
            </a:r>
            <a:br>
              <a:rPr lang="de-DE"/>
            </a:br>
            <a:r>
              <a:rPr lang="de-DE"/>
              <a:t>Mail-Adresse</a:t>
            </a:r>
            <a:br>
              <a:rPr lang="de-DE"/>
            </a:b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 bwMode="auto">
          <a:xfrm>
            <a:off x="2785151" y="2495904"/>
            <a:ext cx="1922625" cy="2662373"/>
          </a:xfrm>
          <a:prstGeom prst="roundRect">
            <a:avLst>
              <a:gd name="adj" fmla="val 4575"/>
            </a:avLst>
          </a:prstGeom>
          <a:blipFill>
            <a:blip r:embed="rId3"/>
            <a:srcRect l="3" r="-319"/>
            <a:stretch/>
          </a:blipFill>
          <a:effectLst>
            <a:softEdge rad="0"/>
          </a:effectLst>
        </p:spPr>
        <p:txBody>
          <a:bodyPr/>
          <a:lstStyle>
            <a:lvl1pPr marL="0" indent="0"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1335715" y="666219"/>
            <a:ext cx="9520570" cy="80581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Vielen Dank für die Aufmerksamkeit!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Abschlussfolie_Konta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-178755"/>
            <a:ext cx="12191999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 descr="Ein Bild, das Clipart, Symbol, Grafiken, Kuns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r="7768" b="10575"/>
          <a:stretch/>
        </p:blipFill>
        <p:spPr bwMode="auto">
          <a:xfrm>
            <a:off x="156266" y="2121451"/>
            <a:ext cx="12191999" cy="4736549"/>
          </a:xfrm>
          <a:prstGeom prst="rect">
            <a:avLst/>
          </a:prstGeom>
        </p:spPr>
      </p:pic>
      <p:sp>
        <p:nvSpPr>
          <p:cNvPr id="5" name="Abgerundetes Rechteck 4"/>
          <p:cNvSpPr/>
          <p:nvPr userDrawn="1"/>
        </p:nvSpPr>
        <p:spPr bwMode="auto">
          <a:xfrm>
            <a:off x="2500393" y="1646002"/>
            <a:ext cx="7138621" cy="2370714"/>
          </a:xfrm>
          <a:prstGeom prst="roundRect">
            <a:avLst>
              <a:gd name="adj" fmla="val 3867"/>
            </a:avLst>
          </a:prstGeom>
          <a:solidFill>
            <a:srgbClr val="6312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90242" y="1964828"/>
            <a:ext cx="3757658" cy="462409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Fraktion Sans"/>
              </a:defRPr>
            </a:lvl1pPr>
            <a:lvl2pPr marL="457200" indent="0">
              <a:buFontTx/>
              <a:buNone/>
              <a:defRPr>
                <a:solidFill>
                  <a:srgbClr val="9A1764"/>
                </a:solidFill>
                <a:latin typeface="Fraktion Sans"/>
              </a:defRPr>
            </a:lvl2pPr>
            <a:lvl3pPr marL="914400" indent="0">
              <a:buFontTx/>
              <a:buNone/>
              <a:defRPr>
                <a:latin typeface="Fraktion Sans"/>
              </a:defRPr>
            </a:lvl3pPr>
            <a:lvl4pPr marL="1371600" indent="0">
              <a:buNone/>
              <a:defRPr>
                <a:latin typeface="Fraktion Sans"/>
              </a:defRPr>
            </a:lvl4pPr>
            <a:lvl5pPr>
              <a:defRPr>
                <a:latin typeface="Fraktion Sans"/>
              </a:defRPr>
            </a:lvl5pPr>
          </a:lstStyle>
          <a:p>
            <a:pPr lvl="0">
              <a:defRPr/>
            </a:pPr>
            <a:r>
              <a:rPr lang="de-DE"/>
              <a:t>Name Namerich</a:t>
            </a:r>
            <a:endParaRPr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090242" y="2662522"/>
            <a:ext cx="4316607" cy="11119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300">
                <a:solidFill>
                  <a:schemeClr val="bg1"/>
                </a:solidFill>
                <a:latin typeface="Inter"/>
                <a:ea typeface="Inte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Kontaktinformationen</a:t>
            </a:r>
            <a:br>
              <a:rPr lang="de-DE"/>
            </a:br>
            <a:r>
              <a:rPr lang="de-DE"/>
              <a:t>Mail-Adresse</a:t>
            </a:r>
            <a:br>
              <a:rPr lang="de-DE"/>
            </a:b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 bwMode="auto">
          <a:xfrm>
            <a:off x="2785151" y="1887339"/>
            <a:ext cx="1922625" cy="1887139"/>
          </a:xfrm>
          <a:prstGeom prst="roundRect">
            <a:avLst>
              <a:gd name="adj" fmla="val 4575"/>
            </a:avLst>
          </a:prstGeom>
          <a:blipFill>
            <a:blip r:embed="rId3"/>
            <a:srcRect l="3" r="-319"/>
            <a:stretch/>
          </a:blipFill>
          <a:effectLst>
            <a:softEdge rad="0"/>
          </a:effectLst>
        </p:spPr>
        <p:txBody>
          <a:bodyPr/>
          <a:lstStyle>
            <a:lvl1pPr marL="0" indent="0"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1335715" y="666219"/>
            <a:ext cx="9520570" cy="80581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Vielen Dank für die Aufmerksamkeit!</a:t>
            </a:r>
            <a:endParaRPr/>
          </a:p>
        </p:txBody>
      </p:sp>
      <p:sp>
        <p:nvSpPr>
          <p:cNvPr id="15" name="Abgerundetes Rechteck 14"/>
          <p:cNvSpPr/>
          <p:nvPr userDrawn="1"/>
        </p:nvSpPr>
        <p:spPr bwMode="auto">
          <a:xfrm>
            <a:off x="2500393" y="4147954"/>
            <a:ext cx="7138621" cy="2370714"/>
          </a:xfrm>
          <a:prstGeom prst="roundRect">
            <a:avLst>
              <a:gd name="adj" fmla="val 3867"/>
            </a:avLst>
          </a:prstGeom>
          <a:solidFill>
            <a:srgbClr val="6312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Textplatzhalter 2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90242" y="4466781"/>
            <a:ext cx="3757658" cy="462409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Fraktion Sans"/>
              </a:defRPr>
            </a:lvl1pPr>
            <a:lvl2pPr marL="457200" indent="0">
              <a:buFontTx/>
              <a:buNone/>
              <a:defRPr>
                <a:solidFill>
                  <a:srgbClr val="9A1764"/>
                </a:solidFill>
                <a:latin typeface="Fraktion Sans"/>
              </a:defRPr>
            </a:lvl2pPr>
            <a:lvl3pPr marL="914400" indent="0">
              <a:buFontTx/>
              <a:buNone/>
              <a:defRPr>
                <a:latin typeface="Fraktion Sans"/>
              </a:defRPr>
            </a:lvl3pPr>
            <a:lvl4pPr marL="1371600" indent="0">
              <a:buNone/>
              <a:defRPr>
                <a:latin typeface="Fraktion Sans"/>
              </a:defRPr>
            </a:lvl4pPr>
            <a:lvl5pPr>
              <a:defRPr>
                <a:latin typeface="Fraktion Sans"/>
              </a:defRPr>
            </a:lvl5pPr>
          </a:lstStyle>
          <a:p>
            <a:pPr lvl="0">
              <a:defRPr/>
            </a:pPr>
            <a:r>
              <a:rPr lang="de-DE"/>
              <a:t>Name Namerich</a:t>
            </a:r>
            <a:endParaRPr/>
          </a:p>
        </p:txBody>
      </p:sp>
      <p:sp>
        <p:nvSpPr>
          <p:cNvPr id="17" name="Textplatzhalter 3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90242" y="5164475"/>
            <a:ext cx="4316607" cy="11119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300">
                <a:solidFill>
                  <a:schemeClr val="bg1"/>
                </a:solidFill>
                <a:latin typeface="Inter"/>
                <a:ea typeface="Inter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Kontaktinformationen</a:t>
            </a:r>
            <a:br>
              <a:rPr lang="de-DE"/>
            </a:br>
            <a:r>
              <a:rPr lang="de-DE"/>
              <a:t>Mail-Adresse</a:t>
            </a:r>
            <a:br>
              <a:rPr lang="de-DE"/>
            </a:br>
            <a:endParaRPr lang="de-DE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auto">
          <a:xfrm>
            <a:off x="2785151" y="4389292"/>
            <a:ext cx="1922625" cy="1887139"/>
          </a:xfrm>
          <a:prstGeom prst="roundRect">
            <a:avLst>
              <a:gd name="adj" fmla="val 4575"/>
            </a:avLst>
          </a:prstGeom>
          <a:blipFill>
            <a:blip r:embed="rId3"/>
            <a:srcRect l="3" r="-319"/>
            <a:stretch/>
          </a:blipFill>
          <a:effectLst>
            <a:softEdge rad="0"/>
          </a:effectLst>
        </p:spPr>
        <p:txBody>
          <a:bodyPr/>
          <a:lstStyle>
            <a:lvl1pPr marL="0" indent="0"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Abschlussfolie_Konta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 descr="Ein Bild, das Kreativität enthält.&#10;&#10;Automatisch generierte Beschreibung mit geringer Zuverlässigkei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492956" flipH="1">
            <a:off x="363786" y="96225"/>
            <a:ext cx="11094314" cy="56835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2073079" y="1598219"/>
            <a:ext cx="8048596" cy="36615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20000"/>
              </a:lnSpc>
              <a:defRPr sz="3000">
                <a:solidFill>
                  <a:srgbClr val="9A1764"/>
                </a:solidFill>
                <a:latin typeface="Inter"/>
                <a:ea typeface="Inter"/>
              </a:defRPr>
            </a:lvl1pPr>
          </a:lstStyle>
          <a:p>
            <a:pPr>
              <a:defRPr/>
            </a:pPr>
            <a:r>
              <a:rPr lang="de-DE"/>
              <a:t>Hier steht ein aussagekräftiger Text über die Rolle des Labs. Hier steht ein aussagekräftiger Text über die Rolle des Labs. Hier steht ein aussagekräftiger Text über die Rolle des Labs</a:t>
            </a:r>
            <a:endParaRPr/>
          </a:p>
        </p:txBody>
      </p:sp>
      <p:pic>
        <p:nvPicPr>
          <p:cNvPr id="14" name="Grafik 13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708000">
            <a:off x="5349317" y="-315514"/>
            <a:ext cx="1643758" cy="2718998"/>
          </a:xfrm>
          <a:prstGeom prst="rect">
            <a:avLst/>
          </a:prstGeom>
        </p:spPr>
      </p:pic>
      <p:pic>
        <p:nvPicPr>
          <p:cNvPr id="16" name="Grafik 15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 rot="20316181">
            <a:off x="10479570" y="511297"/>
            <a:ext cx="685800" cy="685800"/>
          </a:xfrm>
          <a:prstGeom prst="rect">
            <a:avLst/>
          </a:prstGeom>
        </p:spPr>
      </p:pic>
      <p:pic>
        <p:nvPicPr>
          <p:cNvPr id="18" name="Grafik 17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52003" y="5225543"/>
            <a:ext cx="2205202" cy="1124507"/>
          </a:xfrm>
          <a:prstGeom prst="rect">
            <a:avLst/>
          </a:prstGeom>
        </p:spPr>
      </p:pic>
      <p:pic>
        <p:nvPicPr>
          <p:cNvPr id="20" name="Grafik 19" descr="Ein Bild, das Entwurf, Schwarz, Schwarzweiß, Kunst enthält.&#10;&#10;Automatisch generierte Beschreibun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 rot="14622334">
            <a:off x="5518839" y="4841254"/>
            <a:ext cx="1428580" cy="262278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 rot="5577819">
            <a:off x="10858112" y="996832"/>
            <a:ext cx="1371600" cy="444500"/>
          </a:xfrm>
          <a:prstGeom prst="rect">
            <a:avLst/>
          </a:prstGeom>
        </p:spPr>
      </p:pic>
      <p:pic>
        <p:nvPicPr>
          <p:cNvPr id="6" name="Grafik 5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3588910">
            <a:off x="9903295" y="3986130"/>
            <a:ext cx="1643758" cy="27189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 rot="17761811">
            <a:off x="150117" y="4231161"/>
            <a:ext cx="1371600" cy="444500"/>
          </a:xfrm>
          <a:prstGeom prst="rect">
            <a:avLst/>
          </a:prstGeom>
        </p:spPr>
      </p:pic>
      <p:pic>
        <p:nvPicPr>
          <p:cNvPr id="11" name="Grafik 10" descr="Ein Bild, das Clipart, Grafiken, Kunst enthält.&#10;&#10;Automatisch generierte Beschreibung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-9180333" y="-232374"/>
            <a:ext cx="11146442" cy="28101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15" descr="Ein Bild, das Kreativität enthält.&#10;&#10;Automatisch generierte Beschreibung mit geringer Zuverlässigkeit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flipH="1">
            <a:off x="-1831878" y="-4836741"/>
            <a:ext cx="13330182" cy="6828966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1021484" y="328296"/>
            <a:ext cx="9691895" cy="116681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0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zweizeilig</a:t>
            </a:r>
            <a:endParaRPr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21261354">
            <a:off x="8340449" y="177484"/>
            <a:ext cx="10452584" cy="2635254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1021484" y="2387600"/>
            <a:ext cx="9703344" cy="40174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3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3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5803069" y="553142"/>
            <a:ext cx="6065162" cy="580320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0" y="0"/>
            <a:ext cx="3606800" cy="6858000"/>
          </a:xfrm>
          <a:prstGeom prst="rect">
            <a:avLst/>
          </a:prstGeom>
          <a:solidFill>
            <a:srgbClr val="8C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5882" r="5882"/>
          <a:stretch/>
        </p:blipFill>
        <p:spPr bwMode="auto">
          <a:xfrm rot="5400000">
            <a:off x="447250" y="1749019"/>
            <a:ext cx="6858001" cy="3359964"/>
          </a:xfrm>
          <a:prstGeom prst="rect">
            <a:avLst/>
          </a:prstGeom>
        </p:spPr>
      </p:pic>
      <p:pic>
        <p:nvPicPr>
          <p:cNvPr id="10" name="Grafik 9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00183" y="553143"/>
            <a:ext cx="4032669" cy="2934091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400183" y="4036926"/>
            <a:ext cx="4186185" cy="210081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</a:t>
            </a:r>
            <a:br>
              <a:rPr lang="de-DE"/>
            </a:br>
            <a:r>
              <a:rPr lang="de-DE"/>
              <a:t>mehrzeilig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4601029" y="1809185"/>
            <a:ext cx="7190788" cy="4462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9" name="Grafik 8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6546" r="2060" b="46629"/>
          <a:stretch/>
        </p:blipFill>
        <p:spPr bwMode="auto">
          <a:xfrm rot="10291209">
            <a:off x="18245" y="-907784"/>
            <a:ext cx="12420786" cy="3135597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07185" y="1809185"/>
            <a:ext cx="3649303" cy="244402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</a:t>
            </a:r>
            <a:br>
              <a:rPr lang="de-DE"/>
            </a:br>
            <a:r>
              <a:rPr lang="de-DE"/>
              <a:t>mehrzeilig</a:t>
            </a:r>
            <a:endParaRPr/>
          </a:p>
        </p:txBody>
      </p:sp>
      <p:pic>
        <p:nvPicPr>
          <p:cNvPr id="6" name="Grafik 5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7637861">
            <a:off x="4323586" y="-812637"/>
            <a:ext cx="1689100" cy="2794000"/>
          </a:xfrm>
          <a:prstGeom prst="rect">
            <a:avLst/>
          </a:prstGeom>
        </p:spPr>
      </p:pic>
      <p:pic>
        <p:nvPicPr>
          <p:cNvPr id="8" name="Grafik 7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238013" y="591706"/>
            <a:ext cx="685800" cy="685800"/>
          </a:xfrm>
          <a:prstGeom prst="rect">
            <a:avLst/>
          </a:prstGeom>
        </p:spPr>
      </p:pic>
      <p:pic>
        <p:nvPicPr>
          <p:cNvPr id="13" name="Grafik 12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458755" y="-364282"/>
            <a:ext cx="1917700" cy="977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969162" y="239726"/>
            <a:ext cx="1371600" cy="444500"/>
          </a:xfrm>
          <a:prstGeom prst="rect">
            <a:avLst/>
          </a:prstGeom>
        </p:spPr>
      </p:pic>
      <p:pic>
        <p:nvPicPr>
          <p:cNvPr id="17" name="Grafik 16" descr="Ein Bild, das Entwurf, Schwarz, Schwarzweiß, Kunst enthält.&#10;&#10;Automatisch generierte Beschreibung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 rot="12942255">
            <a:off x="1425291" y="-1369184"/>
            <a:ext cx="1625600" cy="2984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3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742893" y="2315183"/>
            <a:ext cx="10706214" cy="3956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9" name="Grafik 8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8282" r="1617" b="40061"/>
          <a:stretch/>
        </p:blipFill>
        <p:spPr bwMode="auto">
          <a:xfrm rot="10291209">
            <a:off x="-12340" y="-1054584"/>
            <a:ext cx="12244865" cy="3521436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42893" y="229796"/>
            <a:ext cx="4023660" cy="7624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Worum geht’s? </a:t>
            </a:r>
            <a:endParaRPr/>
          </a:p>
        </p:txBody>
      </p:sp>
      <p:pic>
        <p:nvPicPr>
          <p:cNvPr id="6" name="Grafik 5" descr="Ein Bild, das Kreis, Farbigkeit, Kunst enthält.&#10;&#10;Automatisch generierte Beschreibu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8471815">
            <a:off x="6631784" y="-514826"/>
            <a:ext cx="1143760" cy="1891934"/>
          </a:xfrm>
          <a:prstGeom prst="rect">
            <a:avLst/>
          </a:prstGeom>
        </p:spPr>
      </p:pic>
      <p:pic>
        <p:nvPicPr>
          <p:cNvPr id="8" name="Grafik 7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763307" y="688986"/>
            <a:ext cx="685800" cy="685800"/>
          </a:xfrm>
          <a:prstGeom prst="rect">
            <a:avLst/>
          </a:prstGeom>
        </p:spPr>
      </p:pic>
      <p:pic>
        <p:nvPicPr>
          <p:cNvPr id="13" name="Grafik 12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8643030" y="-165096"/>
            <a:ext cx="1548798" cy="78978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0494455" y="334513"/>
            <a:ext cx="1371600" cy="444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5558971" y="1727199"/>
            <a:ext cx="6309260" cy="462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1">
              <a:defRPr/>
            </a:pPr>
            <a:r>
              <a:rPr lang="de-DE"/>
              <a:t>Vierte Ebene</a:t>
            </a:r>
            <a:endParaRPr/>
          </a:p>
          <a:p>
            <a:pPr lvl="1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9" name="Grafik 8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r="54085"/>
          <a:stretch/>
        </p:blipFill>
        <p:spPr bwMode="auto">
          <a:xfrm rot="10800000">
            <a:off x="-1" y="362856"/>
            <a:ext cx="5227607" cy="4921869"/>
          </a:xfrm>
          <a:prstGeom prst="rect">
            <a:avLst/>
          </a:prstGeom>
        </p:spPr>
      </p:pic>
      <p:pic>
        <p:nvPicPr>
          <p:cNvPr id="10" name="Grafik 9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40269" y="1230536"/>
            <a:ext cx="4186185" cy="3045786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558971" y="510772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6" name="Grafik 5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4"/>
          <a:srcRect t="44063"/>
          <a:stretch/>
        </p:blipFill>
        <p:spPr bwMode="auto">
          <a:xfrm>
            <a:off x="3641271" y="-1"/>
            <a:ext cx="1917700" cy="547005"/>
          </a:xfrm>
          <a:prstGeom prst="rect">
            <a:avLst/>
          </a:prstGeom>
        </p:spPr>
      </p:pic>
      <p:pic>
        <p:nvPicPr>
          <p:cNvPr id="8" name="Grafik 7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9086068">
            <a:off x="-342901" y="5102146"/>
            <a:ext cx="685800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5_Text_Fliess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40762" y="6356350"/>
            <a:ext cx="527469" cy="3145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631246"/>
                </a:solidFill>
                <a:latin typeface="Fraktion Sans"/>
              </a:defRPr>
            </a:lvl1pPr>
          </a:lstStyle>
          <a:p>
            <a:pPr>
              <a:defRPr/>
            </a:pPr>
            <a:fld id="{CC9CFA23-9DC3-8844-AE57-2218ADBFA1EB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pic>
        <p:nvPicPr>
          <p:cNvPr id="9" name="Grafik 8" descr="Ein Bild, das Grafiken, Kreativitä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r="54085"/>
          <a:stretch/>
        </p:blipFill>
        <p:spPr bwMode="auto">
          <a:xfrm rot="10800000">
            <a:off x="-1" y="362856"/>
            <a:ext cx="5227607" cy="4921869"/>
          </a:xfrm>
          <a:prstGeom prst="rect">
            <a:avLst/>
          </a:prstGeom>
        </p:spPr>
      </p:pic>
      <p:pic>
        <p:nvPicPr>
          <p:cNvPr id="10" name="Grafik 9" descr="Das KeyVisual des Civic Data Lab zeigt eine geschlechtsneutrale Figur, die mit Daten jongliert. In der Mitte steht groß &quot;Civic Data Lab&quot; geschrieben. 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40269" y="1230536"/>
            <a:ext cx="4186185" cy="3045786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567877" y="2738953"/>
            <a:ext cx="6309260" cy="101322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lang="de-DE"/>
              <a:t>Hier steht eine Headline,</a:t>
            </a:r>
            <a:br>
              <a:rPr lang="de-DE"/>
            </a:br>
            <a:r>
              <a:rPr lang="de-DE"/>
              <a:t>vielleicht sogar mehrzeilig</a:t>
            </a:r>
            <a:endParaRPr/>
          </a:p>
        </p:txBody>
      </p:sp>
      <p:pic>
        <p:nvPicPr>
          <p:cNvPr id="6" name="Grafik 5" descr="Ein Bild, das Farbigkeit, Magenta, Screenshot, Grafiken enthält.&#10;&#10;Automatisch generierte Beschreibung"/>
          <p:cNvPicPr>
            <a:picLocks noChangeAspect="1"/>
          </p:cNvPicPr>
          <p:nvPr userDrawn="1"/>
        </p:nvPicPr>
        <p:blipFill>
          <a:blip r:embed="rId4"/>
          <a:srcRect l="404" t="-1299" r="-403" b="-1078"/>
          <a:stretch/>
        </p:blipFill>
        <p:spPr bwMode="auto">
          <a:xfrm>
            <a:off x="4866725" y="362856"/>
            <a:ext cx="1917700" cy="1001128"/>
          </a:xfrm>
          <a:prstGeom prst="rect">
            <a:avLst/>
          </a:prstGeom>
        </p:spPr>
      </p:pic>
      <p:pic>
        <p:nvPicPr>
          <p:cNvPr id="8" name="Grafik 7" descr="Ein Bild, das Kreis, Grafiken, Farbigkeit, Magenta enthält.&#10;&#10;Automatisch generierte Beschreibung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9086068">
            <a:off x="122221" y="5111239"/>
            <a:ext cx="685800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sgvo-gesetz.de/art-6-dsgvo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igital-vereint.de/wp-content/uploads/2023/12/Mitgliederdaten_Handbuch_2023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500" b="1"/>
              <a:t>Was sind Daten?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F377710-C8A4-9245-98B6-A5A62EB4A94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97B54CF-5AFC-87E9-F903-C04BC5380B13}"/>
              </a:ext>
            </a:extLst>
          </p:cNvPr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4B317A-4882-AB0A-8554-0A0FB75CD39C}"/>
              </a:ext>
            </a:extLst>
          </p:cNvPr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21884B9-8C0C-D5D5-3391-0C31ECD9D607}"/>
              </a:ext>
            </a:extLst>
          </p:cNvPr>
          <p:cNvSpPr txBox="1"/>
          <p:nvPr/>
        </p:nvSpPr>
        <p:spPr bwMode="auto">
          <a:xfrm>
            <a:off x="656812" y="2555364"/>
            <a:ext cx="3489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visualisiere ich die Daten ansprechend für die Zielgruppe?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Welche Visualisierung passt zu meiner Fragestellung und zu meiner Datenanalyse?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4832ABB1-452C-7981-0E67-4876AE37E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65EAB7E5-BA6F-0663-03E6-917C873601B8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51D17149-B189-B968-003B-64DF79CF7B1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pic>
        <p:nvPicPr>
          <p:cNvPr id="3" name="Grafik 2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5698D16F-FD7F-11A6-83C7-66E6227C8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440"/>
          <a:stretch/>
        </p:blipFill>
        <p:spPr>
          <a:xfrm>
            <a:off x="4734161" y="1149544"/>
            <a:ext cx="7528091" cy="5725463"/>
          </a:xfrm>
          <a:prstGeom prst="rect">
            <a:avLst/>
          </a:prstGeom>
        </p:spPr>
      </p:pic>
      <p:pic>
        <p:nvPicPr>
          <p:cNvPr id="4" name="Grafik 3" descr="Ein Bild, das Text, Screenshot, Diagramm, Kreis enthält.&#10;&#10;KI-generierte Inhalte können fehlerhaft sein.">
            <a:extLst>
              <a:ext uri="{FF2B5EF4-FFF2-40B4-BE49-F238E27FC236}">
                <a16:creationId xmlns:a16="http://schemas.microsoft.com/office/drawing/2014/main" id="{4AE6BB4C-CB16-7210-0925-B7DC76C43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/>
          <a:stretch/>
        </p:blipFill>
        <p:spPr>
          <a:xfrm>
            <a:off x="4616970" y="1132537"/>
            <a:ext cx="7645282" cy="57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CC9CFA23-9DC3-8844-AE57-2218ADBFA1EB}" type="slidenum">
              <a:rPr lang="de-DE"/>
              <a:t>11</a:t>
            </a:fld>
            <a:r>
              <a:rPr lang="de-DE"/>
              <a:t> 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 Auswahl einer geeigneten Visualisierung hängt von</a:t>
            </a:r>
            <a:endParaRPr/>
          </a:p>
          <a:p>
            <a:pPr marL="1143000" lvl="1">
              <a:buFont typeface="Arial"/>
              <a:buChar char="•"/>
              <a:defRPr/>
            </a:pPr>
            <a:r>
              <a:rPr lang="de-DE"/>
              <a:t>den vorhandenen Daten </a:t>
            </a:r>
            <a:endParaRPr/>
          </a:p>
          <a:p>
            <a:pPr marL="1143000" lvl="1">
              <a:buFont typeface="Arial"/>
              <a:buChar char="•"/>
              <a:defRPr/>
            </a:pPr>
            <a:r>
              <a:rPr lang="de-DE"/>
              <a:t>und der Fragestellung, die ich beantworten will, ab.</a:t>
            </a:r>
            <a:endParaRPr/>
          </a:p>
          <a:p>
            <a:pPr marL="1143000" lvl="1">
              <a:buFont typeface="Arial"/>
              <a:buChar char="•"/>
              <a:defRPr/>
            </a:pPr>
            <a:endParaRPr lang="de-DE"/>
          </a:p>
          <a:p>
            <a:pPr>
              <a:defRPr/>
            </a:pPr>
            <a:r>
              <a:rPr lang="de-DE"/>
              <a:t>Überblick über verschiedene Visualisierungen und Hilfe bei der Auswahl: </a:t>
            </a:r>
            <a:endParaRPr/>
          </a:p>
          <a:p>
            <a:pPr>
              <a:defRPr/>
            </a:pPr>
            <a:r>
              <a:rPr lang="de-DE"/>
              <a:t> https://www.data-to-viz.com/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>
          <a:xfrm>
            <a:off x="582351" y="595434"/>
            <a:ext cx="7812141" cy="1336430"/>
          </a:xfrm>
        </p:spPr>
        <p:txBody>
          <a:bodyPr/>
          <a:lstStyle/>
          <a:p>
            <a:pPr>
              <a:defRPr/>
            </a:pPr>
            <a:r>
              <a:rPr lang="de-DE" b="1" dirty="0"/>
              <a:t>Wie wähle ich eine geeignete Visualisierung aus?</a:t>
            </a:r>
            <a:endParaRPr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CC9CFA23-9DC3-8844-AE57-2218ADBFA1EB}" type="slidenum">
              <a:rPr lang="de-DE"/>
              <a:t>12</a:t>
            </a:fld>
            <a:r>
              <a:rPr lang="de-DE"/>
              <a:t> 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 bwMode="auto">
          <a:xfrm>
            <a:off x="2339441" y="2682914"/>
            <a:ext cx="4025733" cy="1699084"/>
          </a:xfrm>
        </p:spPr>
        <p:txBody>
          <a:bodyPr/>
          <a:lstStyle/>
          <a:p>
            <a:pPr>
              <a:defRPr/>
            </a:pPr>
            <a:r>
              <a:rPr lang="de-DE" b="1"/>
              <a:t>Balkendiagramm</a:t>
            </a:r>
            <a:endParaRPr/>
          </a:p>
          <a:p>
            <a:pPr>
              <a:defRPr/>
            </a:pPr>
            <a:r>
              <a:rPr lang="de-DE" sz="1800"/>
              <a:t>Kategorische Werte werden in Balken dargestellt. Die Höhe des Balkens entspricht dem dazugehörigen numerischen Wert z.B. Anzahl.</a:t>
            </a:r>
            <a:endParaRPr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 dirty="0"/>
              <a:t>Visualisierungsübung</a:t>
            </a:r>
            <a:endParaRPr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10260" y="2682914"/>
            <a:ext cx="1905000" cy="1905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10260" y="4765888"/>
            <a:ext cx="1905000" cy="1905000"/>
          </a:xfrm>
          <a:prstGeom prst="rect">
            <a:avLst/>
          </a:prstGeom>
          <a:noFill/>
        </p:spPr>
      </p:pic>
      <p:sp>
        <p:nvSpPr>
          <p:cNvPr id="5" name="Inhaltsplatzhalter 2"/>
          <p:cNvSpPr txBox="1"/>
          <p:nvPr/>
        </p:nvSpPr>
        <p:spPr bwMode="auto">
          <a:xfrm>
            <a:off x="2339441" y="4698219"/>
            <a:ext cx="4025733" cy="1699084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1pPr>
            <a:lvl2pPr marL="800100" indent="-3429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/>
              <a:t>Kuchendiagramm</a:t>
            </a:r>
            <a:endParaRPr/>
          </a:p>
          <a:p>
            <a:pPr>
              <a:defRPr/>
            </a:pPr>
            <a:r>
              <a:rPr lang="de-DE" sz="1800"/>
              <a:t>Ein Kreis, der in Kreisabschnitte aufgeteilt ist, die für einen Teil der Gesamtheit stehen. Wird oft genutzt, um Verhältnisse zu beschreiben, bei dem die Summe aller Teile 100% sind.</a:t>
            </a:r>
            <a:endParaRPr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359788" y="2579956"/>
            <a:ext cx="1905000" cy="1905000"/>
          </a:xfrm>
          <a:prstGeom prst="rect">
            <a:avLst/>
          </a:prstGeom>
          <a:noFill/>
        </p:spPr>
      </p:pic>
      <p:sp>
        <p:nvSpPr>
          <p:cNvPr id="6" name="Inhaltsplatzhalter 2"/>
          <p:cNvSpPr txBox="1"/>
          <p:nvPr/>
        </p:nvSpPr>
        <p:spPr bwMode="auto">
          <a:xfrm>
            <a:off x="8378040" y="2682914"/>
            <a:ext cx="3490191" cy="1699084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1pPr>
            <a:lvl2pPr marL="800100" indent="-3429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/>
              <a:t>Karte mit Blasendiagramm</a:t>
            </a:r>
            <a:endParaRPr/>
          </a:p>
          <a:p>
            <a:pPr>
              <a:defRPr/>
            </a:pPr>
            <a:r>
              <a:rPr lang="de-DE" sz="1800"/>
              <a:t>Die Größe der Blase entspricht einem numerischen Wert, der einer geographischen Region zugeordnet wird.</a:t>
            </a:r>
            <a:endParaRPr/>
          </a:p>
        </p:txBody>
      </p:sp>
      <p:sp>
        <p:nvSpPr>
          <p:cNvPr id="7" name="Inhaltsplatzhalter 2"/>
          <p:cNvSpPr txBox="1"/>
          <p:nvPr/>
        </p:nvSpPr>
        <p:spPr bwMode="auto">
          <a:xfrm>
            <a:off x="7107872" y="4868774"/>
            <a:ext cx="4232890" cy="678987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1pPr>
            <a:lvl2pPr marL="800100" indent="-3429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/>
              <a:t> Welche Visualisierungsarten kennt ihr noch, die für die vorhandenen Daten passend sind?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 bwMode="auto">
          <a:xfrm>
            <a:off x="7107872" y="6532388"/>
            <a:ext cx="362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rgbClr val="9A1664"/>
                </a:solidFill>
                <a:latin typeface="Inter"/>
                <a:ea typeface="Inter"/>
              </a:rPr>
              <a:t>Quelle Bilder: https://www.data-to-viz.com/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F9607FF-0C25-F019-1FAE-41665C18485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AA7FE53-04BC-9F6A-96F1-6BC2E6CD4E77}"/>
              </a:ext>
            </a:extLst>
          </p:cNvPr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484CDC1-E85A-073C-A6EC-E6228E6DD863}"/>
              </a:ext>
            </a:extLst>
          </p:cNvPr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8D0A252-1295-FB48-59D3-692DD6EA18B3}"/>
              </a:ext>
            </a:extLst>
          </p:cNvPr>
          <p:cNvSpPr txBox="1"/>
          <p:nvPr/>
        </p:nvSpPr>
        <p:spPr bwMode="auto">
          <a:xfrm>
            <a:off x="656812" y="2555364"/>
            <a:ext cx="3489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kommuniziere ich die Daten zielgruppengerecht?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Was will ich betonen?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7F87AE7E-957B-5355-81DD-C13B33EB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D584D6D0-271D-C841-6A3F-47DF2BF0912D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3046DD15-1657-C87A-7D38-5C5C75CBF2E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pic>
        <p:nvPicPr>
          <p:cNvPr id="3" name="Grafik 2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CFCD4342-878C-616B-47A8-CFB754993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440"/>
          <a:stretch/>
        </p:blipFill>
        <p:spPr>
          <a:xfrm>
            <a:off x="4734161" y="1149544"/>
            <a:ext cx="7528091" cy="5725463"/>
          </a:xfrm>
          <a:prstGeom prst="rect">
            <a:avLst/>
          </a:prstGeom>
        </p:spPr>
      </p:pic>
      <p:pic>
        <p:nvPicPr>
          <p:cNvPr id="4" name="Grafik 3" descr="Ein Bild, das Text, Screenshot, Diagramm, Kreis enthält.&#10;&#10;KI-generierte Inhalte können fehlerhaft sein.">
            <a:extLst>
              <a:ext uri="{FF2B5EF4-FFF2-40B4-BE49-F238E27FC236}">
                <a16:creationId xmlns:a16="http://schemas.microsoft.com/office/drawing/2014/main" id="{C224AF51-AC14-4260-3731-47A9DAD61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/>
          <a:stretch/>
        </p:blipFill>
        <p:spPr>
          <a:xfrm>
            <a:off x="4616970" y="1132537"/>
            <a:ext cx="7645282" cy="5725463"/>
          </a:xfrm>
          <a:prstGeom prst="rect">
            <a:avLst/>
          </a:prstGeom>
        </p:spPr>
      </p:pic>
      <p:pic>
        <p:nvPicPr>
          <p:cNvPr id="5" name="Grafik 4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FBABF7F3-D1EB-79F6-6634-55BCE11F8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/>
          <a:stretch/>
        </p:blipFill>
        <p:spPr>
          <a:xfrm>
            <a:off x="4497048" y="1009229"/>
            <a:ext cx="7765203" cy="58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86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4373893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BEF085E-7B52-6AD7-28E6-678B3DB67245}" type="slidenum">
              <a:rPr lang="de-DE"/>
              <a:t>14</a:t>
            </a:fld>
            <a:r>
              <a:rPr lang="de-DE"/>
              <a:t> </a:t>
            </a:r>
            <a:endParaRPr/>
          </a:p>
        </p:txBody>
      </p:sp>
      <p:sp>
        <p:nvSpPr>
          <p:cNvPr id="1673478895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662177" y="2860429"/>
            <a:ext cx="4332338" cy="25478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</a:defRPr>
            </a:lvl1pPr>
            <a:lvl2pPr marL="800100" indent="-342900"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</a:defRPr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sz="2200" b="1"/>
              <a:t>Hier geht‘s oft darum, Andere vom eigenen Anliegen zu überzeugen. </a:t>
            </a:r>
            <a:endParaRPr/>
          </a:p>
          <a:p>
            <a:pPr>
              <a:defRPr/>
            </a:pPr>
            <a:r>
              <a:rPr sz="2200" b="1"/>
              <a:t>Die Fragestellung vom Anfang soll mit Hilfe von Daten beantwortet werden und Anderen kommuniziert werden.</a:t>
            </a:r>
            <a:endParaRPr b="0"/>
          </a:p>
        </p:txBody>
      </p:sp>
      <p:sp>
        <p:nvSpPr>
          <p:cNvPr id="92450161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 dirty="0"/>
              <a:t>Daten kommunizieren</a:t>
            </a:r>
            <a:endParaRPr b="1" dirty="0"/>
          </a:p>
        </p:txBody>
      </p:sp>
      <p:sp>
        <p:nvSpPr>
          <p:cNvPr id="1899107329" name="Textfeld 1899107328"/>
          <p:cNvSpPr txBox="1"/>
          <p:nvPr/>
        </p:nvSpPr>
        <p:spPr bwMode="auto">
          <a:xfrm>
            <a:off x="5977741" y="2888225"/>
            <a:ext cx="4397390" cy="25200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FontTx/>
              <a:buNone/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Fragen, die dabei helfen: </a:t>
            </a:r>
            <a:endParaRPr lang="de-DE" sz="2000" b="0" i="0" u="none" strike="noStrike" cap="none" spc="0">
              <a:solidFill>
                <a:srgbClr val="9A1764"/>
              </a:solidFill>
              <a:latin typeface="Inter"/>
              <a:cs typeface="Inter"/>
            </a:endParaRPr>
          </a:p>
          <a:p>
            <a:pPr marL="305908" marR="0" indent="-305908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An wen kommuniziere ich? Worauf achtet meine Zielgruppe?</a:t>
            </a:r>
            <a:endParaRPr lang="de-DE" sz="2000" b="0" i="0" u="none" strike="noStrike" cap="none" spc="0">
              <a:solidFill>
                <a:srgbClr val="9A1764"/>
              </a:solidFill>
              <a:latin typeface="Inter"/>
              <a:cs typeface="Inter"/>
            </a:endParaRPr>
          </a:p>
          <a:p>
            <a:pPr marL="305908" marR="0" indent="-305908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Was sind meine wichtigsten Erkenntnisse? </a:t>
            </a:r>
            <a:endParaRPr lang="de-DE" sz="2000" b="0" i="0" u="none" strike="noStrike" cap="none" spc="0">
              <a:solidFill>
                <a:srgbClr val="9A1764"/>
              </a:solidFill>
              <a:latin typeface="Inter"/>
              <a:cs typeface="Inter"/>
            </a:endParaRPr>
          </a:p>
          <a:p>
            <a:pPr marL="305908" marR="0" indent="-305908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Was will ich betonen?</a:t>
            </a:r>
            <a:endParaRPr lang="de-DE" sz="2000" b="0" i="0" u="none" strike="noStrike" cap="none" spc="0">
              <a:solidFill>
                <a:srgbClr val="9A1764"/>
              </a:solidFill>
              <a:latin typeface="Inter"/>
              <a:cs typeface="Inter"/>
            </a:endParaRPr>
          </a:p>
          <a:p>
            <a:pPr marL="305908" marR="0" indent="-305908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Was will ich erreichen?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E0E9745-C670-D2B0-7AF9-1F05B3A9875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E171CC79-7129-7BBC-94DE-2D43E66E039C}"/>
              </a:ext>
            </a:extLst>
          </p:cNvPr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8B5BC1-9C29-7C99-FD43-5008038B6CBC}"/>
              </a:ext>
            </a:extLst>
          </p:cNvPr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1569087-A131-7932-D7BC-E6A0DEC91660}"/>
              </a:ext>
            </a:extLst>
          </p:cNvPr>
          <p:cNvSpPr txBox="1"/>
          <p:nvPr/>
        </p:nvSpPr>
        <p:spPr bwMode="auto">
          <a:xfrm>
            <a:off x="656812" y="2555364"/>
            <a:ext cx="3489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Beantworten die Daten meine Fragestellung?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Was sind die nächsten Schritte?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A378EBD0-E04A-698C-A33B-9173B4537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D0425ADC-A22C-D6D4-7A47-B9AA64CFFBE6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93599E39-1846-AFEF-4793-DAF74CBACA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pic>
        <p:nvPicPr>
          <p:cNvPr id="3" name="Grafik 2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55C7E65C-670C-F000-1480-4E17136ED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440"/>
          <a:stretch/>
        </p:blipFill>
        <p:spPr>
          <a:xfrm>
            <a:off x="4734161" y="1149544"/>
            <a:ext cx="7528091" cy="5725463"/>
          </a:xfrm>
          <a:prstGeom prst="rect">
            <a:avLst/>
          </a:prstGeom>
        </p:spPr>
      </p:pic>
      <p:pic>
        <p:nvPicPr>
          <p:cNvPr id="4" name="Grafik 3" descr="Ein Bild, das Text, Screenshot, Diagramm, Kreis enthält.&#10;&#10;KI-generierte Inhalte können fehlerhaft sein.">
            <a:extLst>
              <a:ext uri="{FF2B5EF4-FFF2-40B4-BE49-F238E27FC236}">
                <a16:creationId xmlns:a16="http://schemas.microsoft.com/office/drawing/2014/main" id="{0B9ADAA0-AA32-479B-9AC4-CF66A58F6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/>
          <a:stretch/>
        </p:blipFill>
        <p:spPr>
          <a:xfrm>
            <a:off x="4616970" y="1132537"/>
            <a:ext cx="7645282" cy="5725463"/>
          </a:xfrm>
          <a:prstGeom prst="rect">
            <a:avLst/>
          </a:prstGeom>
        </p:spPr>
      </p:pic>
      <p:pic>
        <p:nvPicPr>
          <p:cNvPr id="6" name="Grafik 5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6A83EA04-3C78-3B2E-7184-2E27E9E7A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/>
          <a:stretch/>
        </p:blipFill>
        <p:spPr>
          <a:xfrm>
            <a:off x="4616969" y="1141040"/>
            <a:ext cx="7645282" cy="57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5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CC9CFA23-9DC3-8844-AE57-2218ADBFA1EB}" type="slidenum">
              <a:rPr lang="de-DE"/>
              <a:t>16</a:t>
            </a:fld>
            <a:r>
              <a:rPr lang="de-DE"/>
              <a:t> </a:t>
            </a:r>
            <a:endParaRPr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>
          <a:xfrm>
            <a:off x="2941370" y="3764293"/>
            <a:ext cx="6309260" cy="1013228"/>
          </a:xfrm>
        </p:spPr>
        <p:txBody>
          <a:bodyPr/>
          <a:lstStyle/>
          <a:p>
            <a:pPr algn="ctr">
              <a:defRPr/>
            </a:pPr>
            <a:r>
              <a:rPr lang="de-DE" sz="8800" b="1" dirty="0"/>
              <a:t>☕️</a:t>
            </a:r>
            <a:br>
              <a:rPr lang="de-DE" sz="4500" b="1" dirty="0"/>
            </a:br>
            <a:r>
              <a:rPr lang="de-DE" sz="4500" b="1" dirty="0"/>
              <a:t>Pause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500" b="1" dirty="0"/>
              <a:t>Datenpraxisgeschichten aus dem Civic Data Lab:</a:t>
            </a:r>
            <a:br>
              <a:rPr lang="de-DE" sz="4500" b="1" dirty="0"/>
            </a:br>
            <a:r>
              <a:rPr lang="de-DE" sz="3200" dirty="0"/>
              <a:t>Wie wurden die Schritte des Datenlebenszyklus hier umgesetzt?</a:t>
            </a:r>
            <a:endParaRPr lang="de-DE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0193507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252F7D63-964F-F412-48E1-FF3772AE6A12}" type="slidenum">
              <a:rPr lang="de-DE"/>
              <a:t>18</a:t>
            </a:fld>
            <a:r>
              <a:rPr lang="de-DE"/>
              <a:t> </a:t>
            </a:r>
            <a:endParaRPr/>
          </a:p>
        </p:txBody>
      </p:sp>
      <p:sp>
        <p:nvSpPr>
          <p:cNvPr id="1454041321" name="Inhaltsplatzhalter 2"/>
          <p:cNvSpPr>
            <a:spLocks noGrp="1"/>
          </p:cNvSpPr>
          <p:nvPr>
            <p:ph sz="quarter" idx="13"/>
          </p:nvPr>
        </p:nvSpPr>
        <p:spPr bwMode="auto">
          <a:xfrm>
            <a:off x="6708663" y="976213"/>
            <a:ext cx="5159565" cy="5066696"/>
          </a:xfrm>
        </p:spPr>
        <p:txBody>
          <a:bodyPr/>
          <a:lstStyle/>
          <a:p>
            <a:pPr>
              <a:lnSpc>
                <a:spcPct val="114999"/>
              </a:lnSpc>
              <a:defRPr/>
            </a:pPr>
            <a:r>
              <a:rPr dirty="0" err="1"/>
              <a:t>Offene</a:t>
            </a:r>
            <a:r>
              <a:rPr dirty="0"/>
              <a:t> Daten </a:t>
            </a:r>
            <a:r>
              <a:rPr dirty="0" err="1"/>
              <a:t>sind</a:t>
            </a:r>
            <a:r>
              <a:rPr dirty="0"/>
              <a:t> </a:t>
            </a:r>
            <a:r>
              <a:rPr b="1" dirty="0" err="1"/>
              <a:t>Informationen</a:t>
            </a:r>
            <a:r>
              <a:rPr b="1" dirty="0"/>
              <a:t>, die </a:t>
            </a:r>
            <a:r>
              <a:rPr b="1" dirty="0" err="1"/>
              <a:t>jeder</a:t>
            </a:r>
            <a:r>
              <a:rPr b="1" dirty="0"/>
              <a:t> </a:t>
            </a:r>
            <a:r>
              <a:rPr b="1" dirty="0" err="1"/>
              <a:t>kostenlos</a:t>
            </a:r>
            <a:r>
              <a:rPr b="1" dirty="0"/>
              <a:t> </a:t>
            </a:r>
            <a:r>
              <a:rPr b="1" dirty="0" err="1"/>
              <a:t>nutzen</a:t>
            </a:r>
            <a:r>
              <a:rPr dirty="0"/>
              <a:t>, </a:t>
            </a:r>
            <a:r>
              <a:rPr dirty="0" err="1"/>
              <a:t>teilen</a:t>
            </a:r>
            <a:r>
              <a:rPr dirty="0"/>
              <a:t> und </a:t>
            </a:r>
            <a:r>
              <a:rPr dirty="0" err="1"/>
              <a:t>verändern</a:t>
            </a:r>
            <a:r>
              <a:rPr dirty="0"/>
              <a:t> </a:t>
            </a:r>
            <a:r>
              <a:rPr dirty="0" err="1"/>
              <a:t>darf</a:t>
            </a:r>
            <a:r>
              <a:rPr dirty="0"/>
              <a:t>. Sie </a:t>
            </a:r>
            <a:r>
              <a:rPr dirty="0" err="1"/>
              <a:t>sind</a:t>
            </a:r>
            <a:r>
              <a:rPr dirty="0"/>
              <a:t> oft </a:t>
            </a:r>
            <a:r>
              <a:rPr dirty="0" err="1"/>
              <a:t>im</a:t>
            </a:r>
            <a:r>
              <a:rPr dirty="0"/>
              <a:t> Internet </a:t>
            </a:r>
            <a:r>
              <a:rPr dirty="0" err="1"/>
              <a:t>verfügbar</a:t>
            </a:r>
            <a:r>
              <a:rPr dirty="0"/>
              <a:t>, so </a:t>
            </a:r>
            <a:r>
              <a:rPr dirty="0" err="1"/>
              <a:t>dass</a:t>
            </a:r>
            <a:r>
              <a:rPr dirty="0"/>
              <a:t> alle </a:t>
            </a:r>
            <a:r>
              <a:rPr dirty="0" err="1"/>
              <a:t>darauf</a:t>
            </a:r>
            <a:r>
              <a:rPr dirty="0"/>
              <a:t> </a:t>
            </a:r>
            <a:r>
              <a:rPr dirty="0" err="1"/>
              <a:t>zugreifen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. </a:t>
            </a:r>
          </a:p>
          <a:p>
            <a:pPr>
              <a:lnSpc>
                <a:spcPct val="114999"/>
              </a:lnSpc>
              <a:defRPr/>
            </a:pPr>
            <a:r>
              <a:rPr dirty="0"/>
              <a:t>Zum </a:t>
            </a:r>
            <a:r>
              <a:rPr dirty="0" err="1"/>
              <a:t>Beispiel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offene</a:t>
            </a:r>
            <a:r>
              <a:rPr dirty="0"/>
              <a:t> Daten </a:t>
            </a:r>
            <a:r>
              <a:rPr dirty="0" err="1"/>
              <a:t>Informationen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das Wetter, die </a:t>
            </a:r>
            <a:r>
              <a:rPr dirty="0" err="1"/>
              <a:t>Anzahl</a:t>
            </a:r>
            <a:r>
              <a:rPr dirty="0"/>
              <a:t> der Menschen in </a:t>
            </a:r>
            <a:r>
              <a:rPr dirty="0" err="1"/>
              <a:t>einem</a:t>
            </a:r>
            <a:r>
              <a:rPr dirty="0"/>
              <a:t> Land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Fahrpläne</a:t>
            </a:r>
            <a:r>
              <a:rPr dirty="0"/>
              <a:t> von Bussen und </a:t>
            </a:r>
            <a:r>
              <a:rPr dirty="0" err="1"/>
              <a:t>Zügen</a:t>
            </a:r>
            <a:r>
              <a:rPr dirty="0"/>
              <a:t> sein. </a:t>
            </a:r>
          </a:p>
          <a:p>
            <a:pPr>
              <a:lnSpc>
                <a:spcPct val="114999"/>
              </a:lnSpc>
              <a:defRPr/>
            </a:pPr>
            <a:r>
              <a:rPr dirty="0"/>
              <a:t>Der Zweck von </a:t>
            </a:r>
            <a:r>
              <a:rPr dirty="0" err="1"/>
              <a:t>offenen</a:t>
            </a:r>
            <a:r>
              <a:rPr dirty="0"/>
              <a:t> Daten </a:t>
            </a:r>
            <a:r>
              <a:rPr dirty="0" err="1"/>
              <a:t>ist</a:t>
            </a:r>
            <a:r>
              <a:rPr dirty="0"/>
              <a:t> es, Wissen </a:t>
            </a:r>
            <a:r>
              <a:rPr dirty="0" err="1"/>
              <a:t>frei</a:t>
            </a:r>
            <a:r>
              <a:rPr dirty="0"/>
              <a:t> </a:t>
            </a:r>
            <a:r>
              <a:rPr dirty="0" err="1"/>
              <a:t>zugänglich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machen</a:t>
            </a:r>
            <a:r>
              <a:rPr dirty="0"/>
              <a:t>, </a:t>
            </a:r>
            <a:r>
              <a:rPr dirty="0" err="1"/>
              <a:t>damit</a:t>
            </a:r>
            <a:r>
              <a:rPr dirty="0"/>
              <a:t> Menschen </a:t>
            </a:r>
            <a:r>
              <a:rPr dirty="0" err="1"/>
              <a:t>leichter</a:t>
            </a:r>
            <a:r>
              <a:rPr dirty="0"/>
              <a:t> </a:t>
            </a:r>
            <a:r>
              <a:rPr dirty="0" err="1"/>
              <a:t>lernen</a:t>
            </a:r>
            <a:r>
              <a:rPr dirty="0"/>
              <a:t> und </a:t>
            </a:r>
            <a:r>
              <a:rPr dirty="0" err="1"/>
              <a:t>Entscheidungen</a:t>
            </a:r>
            <a:r>
              <a:rPr dirty="0"/>
              <a:t> </a:t>
            </a:r>
            <a:r>
              <a:rPr dirty="0" err="1"/>
              <a:t>treffen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.</a:t>
            </a:r>
          </a:p>
        </p:txBody>
      </p:sp>
      <p:sp>
        <p:nvSpPr>
          <p:cNvPr id="972786530" name="Titel 3"/>
          <p:cNvSpPr>
            <a:spLocks noGrp="1"/>
          </p:cNvSpPr>
          <p:nvPr>
            <p:ph type="ctrTitle"/>
          </p:nvPr>
        </p:nvSpPr>
        <p:spPr bwMode="auto">
          <a:xfrm>
            <a:off x="651567" y="2204890"/>
            <a:ext cx="4831768" cy="2270417"/>
          </a:xfrm>
        </p:spPr>
        <p:txBody>
          <a:bodyPr/>
          <a:lstStyle/>
          <a:p>
            <a:pPr algn="ctr">
              <a:defRPr/>
            </a:pPr>
            <a:r>
              <a:rPr lang="de-DE" sz="4500" b="1" i="0" u="none" strike="noStrike" cap="none" spc="0">
                <a:solidFill>
                  <a:srgbClr val="9A1764"/>
                </a:solidFill>
                <a:latin typeface="Fraktion Sans"/>
                <a:ea typeface="Fraktion Sans"/>
                <a:cs typeface="Fraktion Sans"/>
              </a:rPr>
              <a:t>Offene Daten (Open Data)</a:t>
            </a:r>
            <a:endParaRPr 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b="1" dirty="0"/>
              <a:t>Was verbindet alle Schritte?</a:t>
            </a:r>
            <a:br>
              <a:rPr lang="de-DE" sz="4000" b="1" dirty="0"/>
            </a:br>
            <a:r>
              <a:rPr lang="de-DE" sz="4000" b="1" dirty="0"/>
              <a:t>Worauf müssen wir immer achten?</a:t>
            </a:r>
            <a:endParaRPr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600"/>
              <a:t>Daten sind Werte, die aus Beobachtungen, Messungen oder Antworten gewonnen werden.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21EE2AF-6BCE-F5BD-A78F-F49189F8FD5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126589" name="Foliennummernplatzhalter 1">
            <a:extLst>
              <a:ext uri="{FF2B5EF4-FFF2-40B4-BE49-F238E27FC236}">
                <a16:creationId xmlns:a16="http://schemas.microsoft.com/office/drawing/2014/main" id="{494FA347-8048-C253-FE50-FD19D05E3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5C4B4749-068A-67A6-4984-6AFD6AA3B115}" type="slidenum">
              <a:rPr lang="de-DE"/>
              <a:t>20</a:t>
            </a:fld>
            <a:r>
              <a:rPr lang="de-DE"/>
              <a:t> </a:t>
            </a:r>
            <a:endParaRPr/>
          </a:p>
        </p:txBody>
      </p:sp>
      <p:sp>
        <p:nvSpPr>
          <p:cNvPr id="22812469" name="Inhaltsplatzhalter 2">
            <a:extLst>
              <a:ext uri="{FF2B5EF4-FFF2-40B4-BE49-F238E27FC236}">
                <a16:creationId xmlns:a16="http://schemas.microsoft.com/office/drawing/2014/main" id="{42E12F7A-C1DC-C8AE-0585-96E23DB65EC0}"/>
              </a:ext>
            </a:extLst>
          </p:cNvPr>
          <p:cNvSpPr>
            <a:spLocks noGrp="1"/>
          </p:cNvSpPr>
          <p:nvPr>
            <p:ph sz="quarter" idx="13"/>
          </p:nvPr>
        </p:nvSpPr>
        <p:spPr bwMode="auto">
          <a:xfrm>
            <a:off x="6708663" y="282368"/>
            <a:ext cx="5159565" cy="6388516"/>
          </a:xfrm>
        </p:spPr>
        <p:txBody>
          <a:bodyPr/>
          <a:lstStyle/>
          <a:p>
            <a:pPr algn="ctr">
              <a:defRPr/>
            </a:pPr>
            <a:endParaRPr lang="de-DE" sz="2800" b="1" i="0" u="none" strike="noStrike" cap="none" spc="0" dirty="0">
              <a:solidFill>
                <a:srgbClr val="9A1764"/>
              </a:solidFill>
              <a:latin typeface="Inter"/>
              <a:ea typeface="Inter"/>
              <a:cs typeface="Inter"/>
            </a:endParaRPr>
          </a:p>
          <a:p>
            <a:pPr>
              <a:defRPr/>
            </a:pPr>
            <a:endParaRPr lang="de-DE" sz="2000" b="0" i="0" u="none" strike="noStrike" cap="none" spc="0" dirty="0">
              <a:solidFill>
                <a:srgbClr val="9A1764"/>
              </a:solidFill>
              <a:latin typeface="Inter"/>
              <a:ea typeface="Inter"/>
              <a:cs typeface="Inter"/>
            </a:endParaRPr>
          </a:p>
          <a:p>
            <a:pPr>
              <a:defRPr/>
            </a:pPr>
            <a:endParaRPr lang="de-DE" dirty="0">
              <a:cs typeface="Inter"/>
            </a:endParaRPr>
          </a:p>
          <a:p>
            <a:pPr>
              <a:defRPr/>
            </a:pPr>
            <a:r>
              <a:rPr lang="de-DE" sz="2000" b="0" i="0" u="none" strike="noStrike" cap="none" spc="0" dirty="0">
                <a:solidFill>
                  <a:srgbClr val="9A1764"/>
                </a:solidFill>
                <a:latin typeface="Inter"/>
                <a:ea typeface="Inter"/>
                <a:cs typeface="Inter"/>
              </a:rPr>
              <a:t>„Eine etablierte Datenkultur auf Organisationsebene unterstützt Mitarbeitende dabei, datengestützt zu arbeiten. Datenkultur ist ein Zusammenspiel aus Richtlinien, Strukturen und Ressourcen (sichtbarer Teil),  sowie Werten und geteilten Annahmen (unsichtbarer Teil).“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b="1" dirty="0"/>
              <a:t>--&gt; Wie sieht es mit der Datenkultur in Eurer Organisation aus?</a:t>
            </a:r>
          </a:p>
        </p:txBody>
      </p:sp>
      <p:sp>
        <p:nvSpPr>
          <p:cNvPr id="1625048586" name="Titel 3">
            <a:extLst>
              <a:ext uri="{FF2B5EF4-FFF2-40B4-BE49-F238E27FC236}">
                <a16:creationId xmlns:a16="http://schemas.microsoft.com/office/drawing/2014/main" id="{B15A415C-EA10-0D94-FC2D-3C6F001AC4B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51566" y="2204889"/>
            <a:ext cx="4831767" cy="2270416"/>
          </a:xfrm>
        </p:spPr>
        <p:txBody>
          <a:bodyPr/>
          <a:lstStyle/>
          <a:p>
            <a:pPr algn="ctr">
              <a:defRPr/>
            </a:pPr>
            <a:r>
              <a:rPr lang="de-DE" sz="4500" b="1" i="0" u="none" strike="noStrike" cap="none" spc="0" dirty="0">
                <a:solidFill>
                  <a:srgbClr val="9A1764"/>
                </a:solidFill>
                <a:latin typeface="Fraktion Sans"/>
                <a:ea typeface="Fraktion Sans"/>
                <a:cs typeface="Fraktion Sans"/>
              </a:rPr>
              <a:t>Datenkultur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88691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F36942C-C85B-8D83-D639-2E333966EA1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41E2E-03F5-4385-22ED-5B4DE47522AB}"/>
              </a:ext>
            </a:extLst>
          </p:cNvPr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b="1" dirty="0"/>
              <a:t>Wie geht Ihr in Eurer Organisation mit Daten um? Wie ist die Datenkultur bei Euch?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342050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126589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5C4B4749-068A-67A6-4984-6AFD6AA3B115}" type="slidenum">
              <a:rPr lang="de-DE"/>
              <a:t>22</a:t>
            </a:fld>
            <a:r>
              <a:rPr lang="de-DE"/>
              <a:t> </a:t>
            </a:r>
            <a:endParaRPr/>
          </a:p>
        </p:txBody>
      </p:sp>
      <p:sp>
        <p:nvSpPr>
          <p:cNvPr id="22812469" name="Inhaltsplatzhalter 2"/>
          <p:cNvSpPr>
            <a:spLocks noGrp="1"/>
          </p:cNvSpPr>
          <p:nvPr>
            <p:ph sz="quarter" idx="13"/>
          </p:nvPr>
        </p:nvSpPr>
        <p:spPr bwMode="auto">
          <a:xfrm>
            <a:off x="6708663" y="282368"/>
            <a:ext cx="5159565" cy="6388516"/>
          </a:xfrm>
        </p:spPr>
        <p:txBody>
          <a:bodyPr/>
          <a:lstStyle/>
          <a:p>
            <a:pPr>
              <a:defRPr/>
            </a:pPr>
            <a:r>
              <a:rPr lang="de-DE" b="1" dirty="0"/>
              <a:t>Leitfragen: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Sind Daten in (Kern-)Prozessen der Organisation verankert?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Gibt es regelmäßige Anlässe sich mit Daten zu beschäftigen?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Gibt es Richtlinien und Strukturen für datenbasiertes Arbeiten?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Wie sieht es mit den Datenkompetenzen der Mitarbeitenden aus?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Welche Annahmen haben Mitarbeitende, die datenbasiertes Arbeiten fördern oder erschweren?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Zu welchem Anteil werden Entscheidungen auf Grundlage von Daten getroffen?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/>
              <a:t>Welche Priorität wird der Pflege von Daten eingeräumt?</a:t>
            </a:r>
          </a:p>
          <a:p>
            <a:pPr algn="ctr">
              <a:defRPr/>
            </a:pPr>
            <a:endParaRPr dirty="0"/>
          </a:p>
        </p:txBody>
      </p:sp>
      <p:sp>
        <p:nvSpPr>
          <p:cNvPr id="1625048586" name="Titel 3"/>
          <p:cNvSpPr>
            <a:spLocks noGrp="1"/>
          </p:cNvSpPr>
          <p:nvPr>
            <p:ph type="ctrTitle"/>
          </p:nvPr>
        </p:nvSpPr>
        <p:spPr bwMode="auto">
          <a:xfrm>
            <a:off x="651566" y="2204889"/>
            <a:ext cx="4831767" cy="2270416"/>
          </a:xfrm>
        </p:spPr>
        <p:txBody>
          <a:bodyPr/>
          <a:lstStyle/>
          <a:p>
            <a:pPr algn="ctr">
              <a:defRPr/>
            </a:pPr>
            <a:r>
              <a:rPr lang="de-DE" sz="4500" b="1" i="0" u="none" strike="noStrike" cap="none" spc="0" dirty="0">
                <a:solidFill>
                  <a:srgbClr val="9A1764"/>
                </a:solidFill>
                <a:latin typeface="Fraktion Sans"/>
                <a:ea typeface="Fraktion Sans"/>
                <a:cs typeface="Fraktion Sans"/>
              </a:rPr>
              <a:t>Datenkultur</a:t>
            </a:r>
            <a:endParaRPr lang="de-DE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352A6CE-C66A-A3B1-775B-0C159040265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126589" name="Foliennummernplatzhalter 1">
            <a:extLst>
              <a:ext uri="{FF2B5EF4-FFF2-40B4-BE49-F238E27FC236}">
                <a16:creationId xmlns:a16="http://schemas.microsoft.com/office/drawing/2014/main" id="{BE30F741-1B6D-26D8-29C0-9BBA08105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5C4B4749-068A-67A6-4984-6AFD6AA3B115}" type="slidenum">
              <a:rPr lang="de-DE"/>
              <a:t>23</a:t>
            </a:fld>
            <a:r>
              <a:rPr lang="de-DE"/>
              <a:t> </a:t>
            </a:r>
            <a:endParaRPr/>
          </a:p>
        </p:txBody>
      </p:sp>
      <p:sp>
        <p:nvSpPr>
          <p:cNvPr id="22812469" name="Inhaltsplatzhalter 2">
            <a:extLst>
              <a:ext uri="{FF2B5EF4-FFF2-40B4-BE49-F238E27FC236}">
                <a16:creationId xmlns:a16="http://schemas.microsoft.com/office/drawing/2014/main" id="{0D451442-D145-E4CF-31C3-6A1FF2440A18}"/>
              </a:ext>
            </a:extLst>
          </p:cNvPr>
          <p:cNvSpPr>
            <a:spLocks noGrp="1"/>
          </p:cNvSpPr>
          <p:nvPr>
            <p:ph sz="quarter" idx="13"/>
          </p:nvPr>
        </p:nvSpPr>
        <p:spPr bwMode="auto">
          <a:xfrm>
            <a:off x="6708663" y="282368"/>
            <a:ext cx="5159565" cy="6388516"/>
          </a:xfrm>
        </p:spPr>
        <p:txBody>
          <a:bodyPr/>
          <a:lstStyle/>
          <a:p>
            <a:pPr algn="ctr">
              <a:defRPr/>
            </a:pPr>
            <a:r>
              <a:rPr lang="de-DE" sz="2800" b="1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Datenschutz</a:t>
            </a:r>
            <a:endParaRPr lang="de-DE" sz="2000" b="1" i="0" u="none" strike="noStrike" cap="none" spc="0">
              <a:solidFill>
                <a:srgbClr val="9A1764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Rechte und Pflichten für Organisationen durch DSGVO seit 2018</a:t>
            </a:r>
            <a:endParaRPr lang="de-DE" sz="2000" b="0" i="0" u="none" strike="noStrike" cap="none" spc="0">
              <a:solidFill>
                <a:srgbClr val="9A1764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/>
          </a:p>
          <a:p>
            <a:pPr algn="ctr">
              <a:defRPr/>
            </a:pPr>
            <a:r>
              <a:rPr b="1"/>
              <a:t>🚨 Verpflichtung zum Schutz (sensibler) personenbezogener Daten</a:t>
            </a:r>
            <a:endParaRPr/>
          </a:p>
          <a:p>
            <a:pPr algn="ctr">
              <a:defRPr/>
            </a:pPr>
            <a:r>
              <a:t>Daten aus Befragungen, Beratungen, Metadaten, Beobachtungsdaten etc.</a:t>
            </a:r>
          </a:p>
          <a:p>
            <a:pPr algn="ctr">
              <a:defRPr/>
            </a:pPr>
            <a:endParaRPr/>
          </a:p>
          <a:p>
            <a:pPr algn="ctr">
              <a:defRPr/>
            </a:pPr>
            <a:r>
              <a:t>🌐 </a:t>
            </a:r>
            <a:r>
              <a:rPr b="0"/>
              <a:t>Freier Datenfluss erleichtert Innovationsförderung und Wirtschaftswachstum durch größere Datenmengen</a:t>
            </a:r>
            <a:endParaRPr/>
          </a:p>
          <a:p>
            <a:pPr algn="ctr">
              <a:defRPr/>
            </a:pPr>
            <a:endParaRPr sz="1600" b="1"/>
          </a:p>
          <a:p>
            <a:pPr algn="ctr">
              <a:defRPr/>
            </a:pPr>
            <a:r>
              <a:rPr b="1"/>
              <a:t> ⚠️ ACHTUNG</a:t>
            </a:r>
            <a:endParaRPr/>
          </a:p>
          <a:p>
            <a:pPr algn="ctr">
              <a:defRPr/>
            </a:pPr>
            <a:r>
              <a:rPr b="0"/>
              <a:t>Verarbeitung personenbezogener Daten grundsätzlich verboten - </a:t>
            </a:r>
            <a:r>
              <a:rPr b="0" u="sng">
                <a:hlinkClick r:id="rId3" tooltip="https://dsgvo-gesetz.de/art-6-dsgvo/"/>
              </a:rPr>
              <a:t>Art. 6 DSGVO</a:t>
            </a:r>
            <a:r>
              <a:rPr b="0"/>
              <a:t> regelt Rechtmäßigkeit</a:t>
            </a:r>
            <a:endParaRPr b="1"/>
          </a:p>
        </p:txBody>
      </p:sp>
      <p:sp>
        <p:nvSpPr>
          <p:cNvPr id="1625048586" name="Titel 3">
            <a:extLst>
              <a:ext uri="{FF2B5EF4-FFF2-40B4-BE49-F238E27FC236}">
                <a16:creationId xmlns:a16="http://schemas.microsoft.com/office/drawing/2014/main" id="{930A809E-F2BB-779F-44D1-C3917A20BB9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51566" y="2204889"/>
            <a:ext cx="4831767" cy="2270416"/>
          </a:xfrm>
        </p:spPr>
        <p:txBody>
          <a:bodyPr/>
          <a:lstStyle/>
          <a:p>
            <a:pPr algn="ctr">
              <a:defRPr/>
            </a:pPr>
            <a:r>
              <a:rPr lang="de-DE" sz="4500" b="1" i="0" u="none" strike="noStrike" cap="none" spc="0" dirty="0">
                <a:solidFill>
                  <a:srgbClr val="9A1764"/>
                </a:solidFill>
                <a:latin typeface="Fraktion Sans"/>
                <a:ea typeface="Fraktion Sans"/>
                <a:cs typeface="Fraktion Sans"/>
              </a:rPr>
              <a:t>Datenethik &amp; Datenschutz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6307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653611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0BF5EE7D-566A-5113-86C7-4A112640DD11}" type="slidenum">
              <a:rPr lang="de-DE"/>
              <a:t>24</a:t>
            </a:fld>
            <a:r>
              <a:rPr lang="de-DE"/>
              <a:t> </a:t>
            </a:r>
            <a:endParaRPr/>
          </a:p>
        </p:txBody>
      </p:sp>
      <p:sp>
        <p:nvSpPr>
          <p:cNvPr id="1654760220" name="Titel 3"/>
          <p:cNvSpPr>
            <a:spLocks noGrp="1"/>
          </p:cNvSpPr>
          <p:nvPr>
            <p:ph type="ctrTitle"/>
          </p:nvPr>
        </p:nvSpPr>
        <p:spPr bwMode="auto">
          <a:xfrm>
            <a:off x="651566" y="2204889"/>
            <a:ext cx="4831767" cy="2270416"/>
          </a:xfrm>
        </p:spPr>
        <p:txBody>
          <a:bodyPr/>
          <a:lstStyle/>
          <a:p>
            <a:pPr algn="ctr">
              <a:defRPr/>
            </a:pPr>
            <a:r>
              <a:rPr lang="de-DE" sz="4500" b="1" i="0" u="none" strike="noStrike" cap="none" spc="0" dirty="0">
                <a:solidFill>
                  <a:srgbClr val="9A1764"/>
                </a:solidFill>
                <a:latin typeface="Fraktion Sans"/>
                <a:ea typeface="Fraktion Sans"/>
                <a:cs typeface="Fraktion Sans"/>
              </a:rPr>
              <a:t>Datenethik &amp; Datenschutz</a:t>
            </a:r>
            <a:endParaRPr lang="de-DE" b="1" dirty="0"/>
          </a:p>
        </p:txBody>
      </p:sp>
      <p:pic>
        <p:nvPicPr>
          <p:cNvPr id="902014079" name="Grafik 90201407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16964" y="349779"/>
            <a:ext cx="5982760" cy="5943974"/>
          </a:xfrm>
          <a:prstGeom prst="rect">
            <a:avLst/>
          </a:prstGeom>
        </p:spPr>
      </p:pic>
      <p:sp>
        <p:nvSpPr>
          <p:cNvPr id="804264931" name="Textfeld 804264930"/>
          <p:cNvSpPr txBox="1"/>
          <p:nvPr/>
        </p:nvSpPr>
        <p:spPr bwMode="auto">
          <a:xfrm>
            <a:off x="6355928" y="6164034"/>
            <a:ext cx="4931124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100"/>
              <a:t>Quelle: digitalverein(t):</a:t>
            </a:r>
            <a:r>
              <a:rPr sz="1100" u="sng">
                <a:hlinkClick r:id="rId4" tooltip="https://digital-vereint.de/wp-content/uploads/2023/12/Mitgliederdaten_Handbuch_2023.pdf"/>
              </a:rPr>
              <a:t> Mitgliederdaten schützen, verwalten, verwenden, S. 26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1152861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B91D5FC-7519-AA50-1B25-23AB4D0AAF4A}" type="slidenum">
              <a:rPr lang="de-DE"/>
              <a:t>25</a:t>
            </a:fld>
            <a:r>
              <a:rPr lang="de-DE"/>
              <a:t> </a:t>
            </a:r>
            <a:endParaRPr/>
          </a:p>
        </p:txBody>
      </p:sp>
      <p:sp>
        <p:nvSpPr>
          <p:cNvPr id="521669908" name="Inhaltsplatzhalter 2"/>
          <p:cNvSpPr>
            <a:spLocks noGrp="1"/>
          </p:cNvSpPr>
          <p:nvPr>
            <p:ph sz="quarter" idx="13"/>
          </p:nvPr>
        </p:nvSpPr>
        <p:spPr bwMode="auto">
          <a:xfrm>
            <a:off x="6708664" y="568120"/>
            <a:ext cx="5159565" cy="5945497"/>
          </a:xfrm>
        </p:spPr>
        <p:txBody>
          <a:bodyPr/>
          <a:lstStyle/>
          <a:p>
            <a:pPr algn="ctr">
              <a:defRPr/>
            </a:pPr>
            <a:r>
              <a:rPr lang="de-DE" sz="2800" b="1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Datenethik</a:t>
            </a:r>
            <a:endParaRPr/>
          </a:p>
          <a:p>
            <a:pPr algn="ctr">
              <a:defRPr/>
            </a:pPr>
            <a:endParaRPr lang="de-DE" sz="2000" b="1" i="0" u="none" strike="noStrike" cap="none" spc="0">
              <a:solidFill>
                <a:srgbClr val="9A1764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de-DE" sz="2000" b="0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🎯 Daten werden nicht nur als Mittel, sondern gezielt und idealerweise gemeinwohlorientiert erhoben und genutzt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r>
              <a:t>💭 Fähigkeit, mögliche Interpretationen der Daten in verschiedenen Kontexten zu reflektieren und kritisch zu bewerten</a:t>
            </a:r>
            <a:endParaRPr lang="de-DE"/>
          </a:p>
          <a:p>
            <a:pPr>
              <a:defRPr/>
            </a:pPr>
            <a:endParaRPr lang="de-DE" sz="1800" b="1" i="0" u="none" strike="noStrike" cap="none" spc="0">
              <a:solidFill>
                <a:srgbClr val="9A1764"/>
              </a:solidFill>
              <a:latin typeface="Inter"/>
              <a:ea typeface="Inter"/>
              <a:cs typeface="Inter"/>
            </a:endParaRPr>
          </a:p>
          <a:p>
            <a:pPr>
              <a:defRPr/>
            </a:pPr>
            <a:r>
              <a:rPr lang="de-DE" sz="1800" b="1" i="0" u="none" strike="noStrike" cap="none" spc="0">
                <a:solidFill>
                  <a:srgbClr val="9A1764"/>
                </a:solidFill>
                <a:latin typeface="Inter"/>
                <a:ea typeface="Inter"/>
                <a:cs typeface="Inter"/>
              </a:rPr>
              <a:t>➡️ Sind alle relevanten Bürger*innen in eurem Datensatz gleichmäßig repräsentiert? Welche Bürger*innen fehlen, sind überrepräsentiert oder unterrepräsentiert? Werden nur zweckmäßige Informationen erfragt?</a:t>
            </a:r>
            <a:endParaRPr/>
          </a:p>
          <a:p>
            <a:pPr>
              <a:defRPr/>
            </a:pPr>
            <a:endParaRPr lang="de-DE" sz="1800" b="1" i="0" u="none" strike="noStrike" cap="none" spc="0">
              <a:solidFill>
                <a:srgbClr val="9A1764"/>
              </a:solidFill>
              <a:latin typeface="Inter"/>
              <a:cs typeface="Inter"/>
            </a:endParaRPr>
          </a:p>
          <a:p>
            <a:pPr>
              <a:defRPr/>
            </a:pPr>
            <a:endParaRPr lang="de-DE" sz="1800" b="1" i="0" u="none" strike="noStrike" cap="none" spc="0">
              <a:solidFill>
                <a:srgbClr val="9A1764"/>
              </a:solidFill>
              <a:latin typeface="Inter"/>
              <a:cs typeface="Inter"/>
            </a:endParaRPr>
          </a:p>
          <a:p>
            <a:pPr algn="ctr">
              <a:defRPr/>
            </a:pPr>
            <a:endParaRPr/>
          </a:p>
          <a:p>
            <a:pPr algn="ctr">
              <a:defRPr/>
            </a:pPr>
            <a:endParaRPr/>
          </a:p>
        </p:txBody>
      </p:sp>
      <p:sp>
        <p:nvSpPr>
          <p:cNvPr id="359155507" name="Titel 3"/>
          <p:cNvSpPr>
            <a:spLocks noGrp="1"/>
          </p:cNvSpPr>
          <p:nvPr>
            <p:ph type="ctrTitle"/>
          </p:nvPr>
        </p:nvSpPr>
        <p:spPr bwMode="auto">
          <a:xfrm>
            <a:off x="651567" y="2204890"/>
            <a:ext cx="4831768" cy="2270417"/>
          </a:xfrm>
        </p:spPr>
        <p:txBody>
          <a:bodyPr/>
          <a:lstStyle/>
          <a:p>
            <a:pPr algn="ctr">
              <a:defRPr/>
            </a:pPr>
            <a:r>
              <a:rPr lang="de-DE" b="1" dirty="0"/>
              <a:t>Datenethik &amp; Datenschutz</a:t>
            </a:r>
            <a:endParaRPr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0054263-8DB6-1391-FF0F-95C78719909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42C0-94B9-D4ED-0AEE-7367050B5F7D}"/>
              </a:ext>
            </a:extLst>
          </p:cNvPr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b="1" dirty="0"/>
              <a:t>Wie geht Ihr in Eurer Organisation mit Datenschutz und Datenethik um? </a:t>
            </a:r>
            <a:br>
              <a:rPr lang="de-DE" sz="4000" b="1" dirty="0"/>
            </a:br>
            <a:r>
              <a:rPr lang="de-DE" sz="3200" dirty="0"/>
              <a:t>Gibt es Richtlinien, Schulungen und Diskussionen?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800382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658545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591131" y="194427"/>
            <a:ext cx="5504868" cy="1500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500">
                <a:solidFill>
                  <a:srgbClr val="9A1764"/>
                </a:solidFill>
                <a:latin typeface="Fraktion Sans"/>
              </a:defRPr>
            </a:lvl1pPr>
          </a:lstStyle>
          <a:p>
            <a:pPr>
              <a:defRPr/>
            </a:pPr>
            <a:r>
              <a:rPr sz="3600" b="1" dirty="0" err="1"/>
              <a:t>Lernen</a:t>
            </a:r>
            <a:r>
              <a:rPr sz="3600" b="1" dirty="0"/>
              <a:t> in der CDL-Academy</a:t>
            </a:r>
          </a:p>
        </p:txBody>
      </p:sp>
      <p:sp>
        <p:nvSpPr>
          <p:cNvPr id="983746557" name="Rechteck 10"/>
          <p:cNvSpPr/>
          <p:nvPr/>
        </p:nvSpPr>
        <p:spPr bwMode="auto">
          <a:xfrm>
            <a:off x="8498205" y="1149543"/>
            <a:ext cx="2625088" cy="91466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35321744" name="Grafik 14353217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66167" y="2047330"/>
            <a:ext cx="2359403" cy="4580756"/>
          </a:xfrm>
          <a:prstGeom prst="rect">
            <a:avLst/>
          </a:prstGeom>
        </p:spPr>
      </p:pic>
      <p:pic>
        <p:nvPicPr>
          <p:cNvPr id="2126341268" name="Grafik 212634126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58257" y="1269999"/>
            <a:ext cx="2675485" cy="5358085"/>
          </a:xfrm>
          <a:prstGeom prst="rect">
            <a:avLst/>
          </a:prstGeom>
        </p:spPr>
      </p:pic>
      <p:pic>
        <p:nvPicPr>
          <p:cNvPr id="1345853499" name="Grafik 134585349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66420" y="1970689"/>
            <a:ext cx="2599438" cy="46872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CC9CFA23-9DC3-8844-AE57-2218ADBFA1EB}" type="slidenum">
              <a:rPr lang="de-DE"/>
              <a:t>28</a:t>
            </a:fld>
            <a:r>
              <a:rPr lang="de-DE"/>
              <a:t> </a:t>
            </a:r>
            <a:endParaRPr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>
          <a:xfrm>
            <a:off x="2941370" y="3764293"/>
            <a:ext cx="6309260" cy="1013228"/>
          </a:xfrm>
        </p:spPr>
        <p:txBody>
          <a:bodyPr/>
          <a:lstStyle/>
          <a:p>
            <a:pPr algn="ctr">
              <a:defRPr/>
            </a:pPr>
            <a:r>
              <a:rPr lang="de-DE" sz="8800" b="1" dirty="0"/>
              <a:t>☕️</a:t>
            </a:r>
            <a:br>
              <a:rPr lang="de-DE" sz="4500" b="1" dirty="0"/>
            </a:br>
            <a:r>
              <a:rPr lang="de-DE" sz="4500" b="1" dirty="0"/>
              <a:t>Pause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b="1" dirty="0"/>
              <a:t>Kreativübung:</a:t>
            </a:r>
            <a:br>
              <a:rPr lang="de-DE" sz="4500" b="1" dirty="0"/>
            </a:br>
            <a:r>
              <a:rPr lang="de-DE" sz="3200" dirty="0"/>
              <a:t>Deine Vision für die Datennutzung in Deiner Organisation</a:t>
            </a:r>
            <a:endParaRPr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CC9CFA23-9DC3-8844-AE57-2218ADBFA1EB}" type="slidenum">
              <a:rPr lang="de-DE"/>
              <a:t>3</a:t>
            </a:fld>
            <a:r>
              <a:rPr lang="de-DE"/>
              <a:t> </a:t>
            </a:r>
            <a:endParaRPr/>
          </a:p>
        </p:txBody>
      </p:sp>
      <p:pic>
        <p:nvPicPr>
          <p:cNvPr id="6" name="Inhaltsplatzhalter 5" descr="Ein Bild, das Text, Screenshot, Logo, Grafiken enthält.&#10;&#10;KI-generierte Inhalte können fehlerhaft sein.">
            <a:extLst>
              <a:ext uri="{FF2B5EF4-FFF2-40B4-BE49-F238E27FC236}">
                <a16:creationId xmlns:a16="http://schemas.microsoft.com/office/drawing/2014/main" id="{3F1F13C6-722C-E23E-6812-41E8C421BD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t="17229" r="20361" b="16908"/>
          <a:stretch/>
        </p:blipFill>
        <p:spPr>
          <a:xfrm>
            <a:off x="929390" y="3031196"/>
            <a:ext cx="3649303" cy="293807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134DEF7-809B-F06B-C193-BDCB38C43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155" y="2206988"/>
            <a:ext cx="4404461" cy="2444023"/>
          </a:xfrm>
        </p:spPr>
        <p:txBody>
          <a:bodyPr/>
          <a:lstStyle/>
          <a:p>
            <a:r>
              <a:rPr lang="de-DE" b="1" dirty="0"/>
              <a:t>Von Daten zu Wissen?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717273B3-6CCB-B214-B990-817E4AD5502D}"/>
              </a:ext>
            </a:extLst>
          </p:cNvPr>
          <p:cNvSpPr txBox="1">
            <a:spLocks/>
          </p:cNvSpPr>
          <p:nvPr/>
        </p:nvSpPr>
        <p:spPr bwMode="auto">
          <a:xfrm>
            <a:off x="5803067" y="2206988"/>
            <a:ext cx="5636778" cy="4149360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1pPr>
            <a:lvl2pPr marL="800100" indent="-3429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9A1764"/>
                </a:solidFill>
                <a:latin typeface="Inter"/>
                <a:ea typeface="Inter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 dirty="0"/>
              <a:t>Handeln: </a:t>
            </a:r>
            <a:r>
              <a:rPr lang="de-DE" dirty="0"/>
              <a:t>Fähigkeit Wissen und Erfahrungen in breitem Kontext anzuwenden, um fundierte Entscheidungen zu treffen. </a:t>
            </a:r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Wissen. </a:t>
            </a:r>
            <a:r>
              <a:rPr lang="de-DE" dirty="0"/>
              <a:t>Informationen in Beziehung gesetzt und interpretiert. Zusammenhänge zwischen Informationen.</a:t>
            </a:r>
          </a:p>
          <a:p>
            <a:pPr>
              <a:defRPr/>
            </a:pPr>
            <a:br>
              <a:rPr lang="de-DE" b="1" dirty="0"/>
            </a:br>
            <a:r>
              <a:rPr lang="de-DE" b="1" dirty="0"/>
              <a:t>Information. </a:t>
            </a:r>
            <a:r>
              <a:rPr lang="de-DE" dirty="0"/>
              <a:t>Daten in einem Kontext und so strukturiert, dass sie Bedeutung zu erhalten</a:t>
            </a:r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Daten. </a:t>
            </a:r>
            <a:r>
              <a:rPr lang="de-DE" dirty="0"/>
              <a:t>Rohe, unverarbeitete, einzelne Fakten ohne Kontext</a:t>
            </a:r>
            <a:endParaRPr lang="de-DE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b="1"/>
              <a:t>Praxistransfer:</a:t>
            </a:r>
            <a:br>
              <a:rPr lang="de-DE" sz="4000" b="1"/>
            </a:br>
            <a:r>
              <a:rPr lang="de-DE" sz="3200"/>
              <a:t>Wie nutze ich die Daten in meiner Organisation?</a:t>
            </a:r>
            <a:endParaRPr lang="de-DE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91462211-87B4-5BF3-7DF3-D09761B4D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3495" y="1192553"/>
            <a:ext cx="8025984" cy="567764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8308074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8AFE2FA-7EA5-DC37-8747-236FB5F3D6EB}" type="slidenum">
              <a:rPr lang="de-DE"/>
              <a:t>32</a:t>
            </a:fld>
            <a:r>
              <a:rPr lang="de-DE"/>
              <a:t> </a:t>
            </a:r>
            <a:endParaRPr/>
          </a:p>
        </p:txBody>
      </p:sp>
      <p:sp>
        <p:nvSpPr>
          <p:cNvPr id="555374615" name="Inhaltsplatzhalter 2"/>
          <p:cNvSpPr>
            <a:spLocks noGrp="1"/>
          </p:cNvSpPr>
          <p:nvPr>
            <p:ph sz="quarter" idx="13"/>
          </p:nvPr>
        </p:nvSpPr>
        <p:spPr bwMode="auto"/>
        <p:txBody>
          <a:bodyPr/>
          <a:lstStyle/>
          <a:p>
            <a:pPr>
              <a:defRPr/>
            </a:pPr>
            <a:endParaRPr lang="de-DE" sz="2800"/>
          </a:p>
          <a:p>
            <a:pPr>
              <a:defRPr/>
            </a:pPr>
            <a:endParaRPr lang="de-DE" sz="2800"/>
          </a:p>
          <a:p>
            <a:pPr>
              <a:defRPr/>
            </a:pPr>
            <a:r>
              <a:rPr lang="de-DE" sz="2800"/>
              <a:t>„Datenkompetenz bzw. Data Literacy umfasst die Fähigkeiten, Daten auf kritische Art und Weise zu sammeln, zu verwalten, zu bewerten und anzuwenden.“</a:t>
            </a:r>
            <a:endParaRPr/>
          </a:p>
        </p:txBody>
      </p:sp>
      <p:sp>
        <p:nvSpPr>
          <p:cNvPr id="622302612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Was ist Datenkompetenz?</a:t>
            </a:r>
            <a:endParaRPr/>
          </a:p>
        </p:txBody>
      </p:sp>
      <p:sp>
        <p:nvSpPr>
          <p:cNvPr id="524995538" name="Textfeld 4"/>
          <p:cNvSpPr txBox="1"/>
          <p:nvPr/>
        </p:nvSpPr>
        <p:spPr bwMode="auto">
          <a:xfrm>
            <a:off x="5364726" y="6099532"/>
            <a:ext cx="597603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rgbClr val="9A1664"/>
                </a:solidFill>
                <a:latin typeface="Inter"/>
                <a:ea typeface="Inter"/>
              </a:rPr>
              <a:t>Quelle: C. Ridsdale, J. Rothwell, M. Smit, H. Ali-Hassan, M. Bliemel, D. Irvine et al.: Strategies and Best Practices for Data Literacy Education: Knowledge Synthesis Report, 2015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500" b="1" dirty="0"/>
              <a:t>Check-Out</a:t>
            </a:r>
            <a:br>
              <a:rPr lang="de-DE" sz="4500" b="1" dirty="0"/>
            </a:br>
            <a:r>
              <a:rPr lang="de-DE" sz="3200" b="1" dirty="0"/>
              <a:t>🧠</a:t>
            </a:r>
            <a:r>
              <a:rPr lang="de-DE" sz="4500" b="1" dirty="0"/>
              <a:t> </a:t>
            </a:r>
            <a:r>
              <a:rPr lang="de-DE" sz="3200" dirty="0"/>
              <a:t>Was hast Du Neues gelernt?</a:t>
            </a:r>
            <a:br>
              <a:rPr lang="de-DE" sz="4500" dirty="0"/>
            </a:br>
            <a:r>
              <a:rPr lang="de-DE" sz="3200" dirty="0"/>
              <a:t>💡Was nimmst Du mit?</a:t>
            </a:r>
            <a:br>
              <a:rPr lang="de-DE" sz="3200" dirty="0"/>
            </a:br>
            <a:r>
              <a:rPr lang="de-DE" sz="3200" dirty="0"/>
              <a:t>❓Was bleibt bei Dir offen?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500" b="1"/>
              <a:t>Wie nutze ich Daten zur Problemlösung?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CB0E8254-3A4C-3A63-8316-DBD1345ED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2293495" y="1192553"/>
            <a:ext cx="8025984" cy="56776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/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/>
          <p:cNvSpPr txBox="1"/>
          <p:nvPr/>
        </p:nvSpPr>
        <p:spPr bwMode="auto">
          <a:xfrm>
            <a:off x="656812" y="2555364"/>
            <a:ext cx="3489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Welche Frage will ich mit Hilfe von Daten beantworten?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Welche Daten brauche ich?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gehe ich vor?</a:t>
            </a:r>
            <a:endParaRPr sz="2400" b="1" dirty="0"/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B8432696-33DF-1277-C306-33463B7DF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C292E7B8-44F5-8C5F-53AA-CCC492E0FB87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9D6BCA05-A511-F5AB-42F0-8AD6FABB4BB4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0CF0187-DBCC-1EC1-801A-8AF9D13F2BF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8CC2487-BEFC-49B1-A55A-12196523820F}"/>
              </a:ext>
            </a:extLst>
          </p:cNvPr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E0874F5-DD8E-AA1A-4D63-013DA357FF65}"/>
              </a:ext>
            </a:extLst>
          </p:cNvPr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AA6A1FD-4F45-E7E7-2A28-DCB271A97C2D}"/>
              </a:ext>
            </a:extLst>
          </p:cNvPr>
          <p:cNvSpPr txBox="1"/>
          <p:nvPr/>
        </p:nvSpPr>
        <p:spPr bwMode="auto">
          <a:xfrm>
            <a:off x="656812" y="2555364"/>
            <a:ext cx="348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Welche Datenquellen kann ich nutzen?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Wo finde ich diese?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ist die Qualität der Daten?</a:t>
            </a:r>
            <a:endParaRPr sz="2400" b="1" dirty="0"/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C14149D6-BB1E-628D-5D9A-33254E0DF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58E834A8-8CDB-06D9-6832-17A5C7C62F73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0E35F974-FF92-B6BF-2097-BE90589A274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pic>
        <p:nvPicPr>
          <p:cNvPr id="3" name="Grafik 2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FE1A538B-FC24-C334-AB23-1A75C11B3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/>
          <a:stretch/>
        </p:blipFill>
        <p:spPr>
          <a:xfrm>
            <a:off x="4734158" y="1149544"/>
            <a:ext cx="7528093" cy="57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1714E95-DB43-73B6-7BA2-E7797E7AFC5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4038E733-3D73-BCD2-B6BC-0B776BC4123D}"/>
              </a:ext>
            </a:extLst>
          </p:cNvPr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7991758-69F8-018A-B323-C67B7992BB98}"/>
              </a:ext>
            </a:extLst>
          </p:cNvPr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DB04376-9200-811F-0A95-7C5EE5E2F69E}"/>
              </a:ext>
            </a:extLst>
          </p:cNvPr>
          <p:cNvSpPr txBox="1"/>
          <p:nvPr/>
        </p:nvSpPr>
        <p:spPr bwMode="auto">
          <a:xfrm>
            <a:off x="656812" y="2555364"/>
            <a:ext cx="3489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verwalte ich die Daten?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bereinige ich die Daten?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Welche Tools nutze ich?</a:t>
            </a:r>
            <a:endParaRPr sz="2000" b="1" dirty="0"/>
          </a:p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F692A0C9-EEC5-F8BD-483D-8842E19BF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B566A0FC-212E-2EF0-4AE9-2D878E428BF6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DFDC943B-599A-5FD6-338A-0FBFB8A80A5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pic>
        <p:nvPicPr>
          <p:cNvPr id="4" name="Grafik 3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7AD51FAB-70B0-E0FB-79A8-65E908FE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-298"/>
          <a:stretch/>
        </p:blipFill>
        <p:spPr>
          <a:xfrm>
            <a:off x="4616970" y="1167458"/>
            <a:ext cx="7668981" cy="56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6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A34809F-9D0C-B9AB-3BC9-F0A7316D77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7EDFE19-89BE-277F-ECE1-8F921013A5F4}"/>
              </a:ext>
            </a:extLst>
          </p:cNvPr>
          <p:cNvSpPr/>
          <p:nvPr/>
        </p:nvSpPr>
        <p:spPr bwMode="auto">
          <a:xfrm>
            <a:off x="8498206" y="1149544"/>
            <a:ext cx="2625089" cy="9146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572A9B-FD4A-C155-C77C-1344FA44CEE7}"/>
              </a:ext>
            </a:extLst>
          </p:cNvPr>
          <p:cNvSpPr/>
          <p:nvPr/>
        </p:nvSpPr>
        <p:spPr bwMode="auto">
          <a:xfrm>
            <a:off x="5451944" y="1633038"/>
            <a:ext cx="531146" cy="530098"/>
          </a:xfrm>
          <a:prstGeom prst="ellipse">
            <a:avLst/>
          </a:prstGeom>
          <a:solidFill>
            <a:srgbClr val="D4E6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>
                <a:solidFill>
                  <a:srgbClr val="991664"/>
                </a:solidFill>
                <a:latin typeface="Inter"/>
                <a:ea typeface="Inter"/>
              </a:rPr>
              <a:t>1</a:t>
            </a: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41F47D2-0934-EF74-AF12-D6B424C3482B}"/>
              </a:ext>
            </a:extLst>
          </p:cNvPr>
          <p:cNvSpPr txBox="1"/>
          <p:nvPr/>
        </p:nvSpPr>
        <p:spPr bwMode="auto">
          <a:xfrm>
            <a:off x="656812" y="2555364"/>
            <a:ext cx="3489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analysiere ich die Daten?</a:t>
            </a:r>
            <a:endParaRPr sz="2000" b="1" dirty="0"/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Wie interpretiere ich die Datenanalyse?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2000" b="1" dirty="0">
                <a:solidFill>
                  <a:srgbClr val="9A1664"/>
                </a:solidFill>
                <a:latin typeface="Inter"/>
                <a:ea typeface="Inter"/>
              </a:rPr>
              <a:t>Welche Analysemethoden passen zu meiner Fragestellung und meinen Daten?</a:t>
            </a:r>
            <a:endParaRPr sz="2000" b="1" dirty="0"/>
          </a:p>
          <a:p>
            <a:pPr>
              <a:defRPr/>
            </a:pPr>
            <a:endParaRPr lang="de-DE" sz="2000" b="1" dirty="0">
              <a:solidFill>
                <a:srgbClr val="9A1664"/>
              </a:solidFill>
              <a:latin typeface="Inter"/>
              <a:ea typeface="Inter"/>
            </a:endParaRPr>
          </a:p>
        </p:txBody>
      </p:sp>
      <p:pic>
        <p:nvPicPr>
          <p:cNvPr id="37" name="Grafik 36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4513F520-F8AB-02E1-D9BD-3F402E484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/>
          <a:stretch/>
        </p:blipFill>
        <p:spPr bwMode="auto">
          <a:xfrm>
            <a:off x="4734160" y="1149544"/>
            <a:ext cx="7528092" cy="5708456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C426138B-00AF-F089-85A6-6721742DAA66}"/>
              </a:ext>
            </a:extLst>
          </p:cNvPr>
          <p:cNvSpPr/>
          <p:nvPr/>
        </p:nvSpPr>
        <p:spPr>
          <a:xfrm>
            <a:off x="4734161" y="-689548"/>
            <a:ext cx="7528092" cy="1839092"/>
          </a:xfrm>
          <a:prstGeom prst="rect">
            <a:avLst/>
          </a:prstGeom>
          <a:solidFill>
            <a:srgbClr val="8BB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4">
            <a:extLst>
              <a:ext uri="{FF2B5EF4-FFF2-40B4-BE49-F238E27FC236}">
                <a16:creationId xmlns:a16="http://schemas.microsoft.com/office/drawing/2014/main" id="{74F71802-4F52-C767-007D-D8EE7832EA4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42892" y="229796"/>
            <a:ext cx="6461097" cy="762426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Problemlösung mit Daten – Datenlebenszyklus</a:t>
            </a:r>
            <a:endParaRPr sz="3600" b="1" dirty="0"/>
          </a:p>
        </p:txBody>
      </p:sp>
      <p:pic>
        <p:nvPicPr>
          <p:cNvPr id="3" name="Grafik 2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A2181462-D7C5-AE4F-1A2A-4B7F5659D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440"/>
          <a:stretch/>
        </p:blipFill>
        <p:spPr>
          <a:xfrm>
            <a:off x="4734161" y="1149544"/>
            <a:ext cx="7528091" cy="57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36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1098</Words>
  <Application>Microsoft Macintosh PowerPoint</Application>
  <DocSecurity>0</DocSecurity>
  <PresentationFormat>Breitbild</PresentationFormat>
  <Paragraphs>196</Paragraphs>
  <Slides>33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Arial</vt:lpstr>
      <vt:lpstr>Arial Nova Cond Light</vt:lpstr>
      <vt:lpstr>Calibri</vt:lpstr>
      <vt:lpstr>Fraktion Sans</vt:lpstr>
      <vt:lpstr>Inter</vt:lpstr>
      <vt:lpstr>Times New Roman</vt:lpstr>
      <vt:lpstr>Office</vt:lpstr>
      <vt:lpstr>Was sind Daten?</vt:lpstr>
      <vt:lpstr>Daten sind Werte, die aus Beobachtungen, Messungen oder Antworten gewonnen werden.</vt:lpstr>
      <vt:lpstr>Von Daten zu Wissen?</vt:lpstr>
      <vt:lpstr>Wie nutze ich Daten zur Problemlösung?</vt:lpstr>
      <vt:lpstr>Problemlösung mit Daten – Datenlebenszyklus</vt:lpstr>
      <vt:lpstr>Problemlösung mit Daten – Datenlebenszyklus</vt:lpstr>
      <vt:lpstr>Problemlösung mit Daten – Datenlebenszyklus</vt:lpstr>
      <vt:lpstr>Problemlösung mit Daten – Datenlebenszyklus</vt:lpstr>
      <vt:lpstr>Problemlösung mit Daten – Datenlebenszyklus</vt:lpstr>
      <vt:lpstr>Problemlösung mit Daten – Datenlebenszyklus</vt:lpstr>
      <vt:lpstr>Wie wähle ich eine geeignete Visualisierung aus?</vt:lpstr>
      <vt:lpstr>Visualisierungsübung</vt:lpstr>
      <vt:lpstr>Problemlösung mit Daten – Datenlebenszyklus</vt:lpstr>
      <vt:lpstr>Daten kommunizieren</vt:lpstr>
      <vt:lpstr>Problemlösung mit Daten – Datenlebenszyklus</vt:lpstr>
      <vt:lpstr>☕️ Pause</vt:lpstr>
      <vt:lpstr>Datenpraxisgeschichten aus dem Civic Data Lab: Wie wurden die Schritte des Datenlebenszyklus hier umgesetzt?</vt:lpstr>
      <vt:lpstr>Offene Daten (Open Data)</vt:lpstr>
      <vt:lpstr>Was verbindet alle Schritte? Worauf müssen wir immer achten?</vt:lpstr>
      <vt:lpstr>Datenkultur</vt:lpstr>
      <vt:lpstr>Wie geht Ihr in Eurer Organisation mit Daten um? Wie ist die Datenkultur bei Euch?</vt:lpstr>
      <vt:lpstr>Datenkultur</vt:lpstr>
      <vt:lpstr>Datenethik &amp; Datenschutz</vt:lpstr>
      <vt:lpstr>Datenethik &amp; Datenschutz</vt:lpstr>
      <vt:lpstr>Datenethik &amp; Datenschutz</vt:lpstr>
      <vt:lpstr>Wie geht Ihr in Eurer Organisation mit Datenschutz und Datenethik um?  Gibt es Richtlinien, Schulungen und Diskussionen?</vt:lpstr>
      <vt:lpstr>Lernen in der CDL-Academy</vt:lpstr>
      <vt:lpstr>☕️ Pause</vt:lpstr>
      <vt:lpstr>Kreativübung: Deine Vision für die Datennutzung in Deiner Organisation</vt:lpstr>
      <vt:lpstr>Praxistransfer: Wie nutze ich die Daten in meiner Organisation?</vt:lpstr>
      <vt:lpstr>Problemlösung mit Daten – Datenlebenszyklus</vt:lpstr>
      <vt:lpstr>Was ist Datenkompetenz?</vt:lpstr>
      <vt:lpstr>Check-Out 🧠 Was hast Du Neues gelernt? 💡Was nimmst Du mit? ❓Was bleibt bei Dir offen?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Microsoft Office User</dc:creator>
  <cp:keywords/>
  <dc:description/>
  <cp:lastModifiedBy>Ariane Kuhnla</cp:lastModifiedBy>
  <cp:revision>52</cp:revision>
  <dcterms:created xsi:type="dcterms:W3CDTF">2023-09-28T13:54:48Z</dcterms:created>
  <dcterms:modified xsi:type="dcterms:W3CDTF">2025-04-08T14:38:36Z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0x0101003CB06EF1E859604E8BAD99AD15A01E9C</vt:lpwstr>
  </property>
</Properties>
</file>